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rts/chart1.xml" ContentType="application/vnd.openxmlformats-officedocument.drawingml.chart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336748111" r:id="rId1"/>
  </p:sldMasterIdLst>
  <p:notesMasterIdLst>
    <p:notesMasterId r:id="rId73"/>
  </p:notesMasterIdLst>
  <p:sldIdLst>
    <p:sldId id="256" r:id="rId2"/>
    <p:sldId id="302" r:id="rId3"/>
    <p:sldId id="303" r:id="rId4"/>
    <p:sldId id="305" r:id="rId5"/>
    <p:sldId id="450" r:id="rId6"/>
    <p:sldId id="304" r:id="rId7"/>
    <p:sldId id="505" r:id="rId8"/>
    <p:sldId id="308" r:id="rId9"/>
    <p:sldId id="306" r:id="rId10"/>
    <p:sldId id="307" r:id="rId11"/>
    <p:sldId id="490" r:id="rId12"/>
    <p:sldId id="491" r:id="rId13"/>
    <p:sldId id="500" r:id="rId14"/>
    <p:sldId id="501" r:id="rId15"/>
    <p:sldId id="502" r:id="rId16"/>
    <p:sldId id="499" r:id="rId17"/>
    <p:sldId id="503" r:id="rId18"/>
    <p:sldId id="514" r:id="rId19"/>
    <p:sldId id="510" r:id="rId20"/>
    <p:sldId id="257" r:id="rId21"/>
    <p:sldId id="258" r:id="rId22"/>
    <p:sldId id="506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69" r:id="rId34"/>
    <p:sldId id="270" r:id="rId35"/>
    <p:sldId id="271" r:id="rId36"/>
    <p:sldId id="272" r:id="rId37"/>
    <p:sldId id="273" r:id="rId38"/>
    <p:sldId id="274" r:id="rId39"/>
    <p:sldId id="275" r:id="rId40"/>
    <p:sldId id="276" r:id="rId41"/>
    <p:sldId id="277" r:id="rId42"/>
    <p:sldId id="278" r:id="rId43"/>
    <p:sldId id="279" r:id="rId44"/>
    <p:sldId id="507" r:id="rId45"/>
    <p:sldId id="508" r:id="rId46"/>
    <p:sldId id="509" r:id="rId47"/>
    <p:sldId id="280" r:id="rId48"/>
    <p:sldId id="281" r:id="rId49"/>
    <p:sldId id="282" r:id="rId50"/>
    <p:sldId id="283" r:id="rId51"/>
    <p:sldId id="284" r:id="rId52"/>
    <p:sldId id="285" r:id="rId53"/>
    <p:sldId id="286" r:id="rId54"/>
    <p:sldId id="287" r:id="rId55"/>
    <p:sldId id="288" r:id="rId56"/>
    <p:sldId id="289" r:id="rId57"/>
    <p:sldId id="290" r:id="rId58"/>
    <p:sldId id="291" r:id="rId59"/>
    <p:sldId id="292" r:id="rId60"/>
    <p:sldId id="512" r:id="rId61"/>
    <p:sldId id="511" r:id="rId62"/>
    <p:sldId id="293" r:id="rId63"/>
    <p:sldId id="51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36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Python\marketing\CaseStudyExcelCurrent\blue_mountain_coffee_adbudg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95318659289261"/>
          <c:y val="8.4482126788424386E-2"/>
          <c:w val="0.85537266160861769"/>
          <c:h val="0.66603351119246201"/>
        </c:manualLayout>
      </c:layout>
      <c:lineChart>
        <c:grouping val="standard"/>
        <c:varyColors val="0"/>
        <c:ser>
          <c:idx val="0"/>
          <c:order val="0"/>
          <c:spPr>
            <a:ln w="38100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strRef>
              <c:f>Calibration!$B$26:$B$36</c:f>
              <c:strCache>
                <c:ptCount val="11"/>
                <c:pt idx="0">
                  <c:v>No advertising</c:v>
                </c:pt>
                <c:pt idx="1">
                  <c:v>0.40 M$</c:v>
                </c:pt>
                <c:pt idx="2">
                  <c:v>0.80 M$</c:v>
                </c:pt>
                <c:pt idx="3">
                  <c:v>1.20 M$</c:v>
                </c:pt>
                <c:pt idx="4">
                  <c:v>1.60 M$</c:v>
                </c:pt>
                <c:pt idx="5">
                  <c:v>2.00 M$</c:v>
                </c:pt>
                <c:pt idx="6">
                  <c:v>2.40 M$</c:v>
                </c:pt>
                <c:pt idx="7">
                  <c:v>2.80 M$</c:v>
                </c:pt>
                <c:pt idx="8">
                  <c:v>3.20 M$</c:v>
                </c:pt>
                <c:pt idx="9">
                  <c:v>3.60 M$</c:v>
                </c:pt>
                <c:pt idx="10">
                  <c:v>4.00 M$</c:v>
                </c:pt>
              </c:strCache>
            </c:strRef>
          </c:cat>
          <c:val>
            <c:numRef>
              <c:f>Calibration!$C$26:$C$36</c:f>
              <c:numCache>
                <c:formatCode>0.0%</c:formatCode>
                <c:ptCount val="11"/>
                <c:pt idx="0">
                  <c:v>4.7E-2</c:v>
                </c:pt>
                <c:pt idx="1">
                  <c:v>4.7014887130496348E-2</c:v>
                </c:pt>
                <c:pt idx="2">
                  <c:v>4.7265631769353979E-2</c:v>
                </c:pt>
                <c:pt idx="3">
                  <c:v>4.8347195129227534E-2</c:v>
                </c:pt>
                <c:pt idx="4">
                  <c:v>5.0749146883153448E-2</c:v>
                </c:pt>
                <c:pt idx="5">
                  <c:v>5.4000037313694182E-2</c:v>
                </c:pt>
                <c:pt idx="6">
                  <c:v>5.6999968961266051E-2</c:v>
                </c:pt>
                <c:pt idx="7">
                  <c:v>5.9167300172468927E-2</c:v>
                </c:pt>
                <c:pt idx="8">
                  <c:v>6.0556339366490228E-2</c:v>
                </c:pt>
                <c:pt idx="9">
                  <c:v>6.1412166094964943E-2</c:v>
                </c:pt>
                <c:pt idx="10">
                  <c:v>6.1940342559454555E-2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AF57-4F86-8F98-D3C46FFFD1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8880800"/>
        <c:axId val="1"/>
      </c:lineChart>
      <c:catAx>
        <c:axId val="1288880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  <c:min val="0.04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.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88880800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E3E3E3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0T22:49:35.961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50,'8'0,"27"0,-1-1,1-1,35-8,-7-3,1 3,1 3,77 0,330 9,-297-3,-163 2,0 1,0-1,0 2,14 4,21 4,17-4,1-3,74-5,-45-1,963 2,-836-9,-2 1,1547 9,-1527 15,-150-7,-14-3,385 26,-80-29,66 3,-206 0,179 11,238 4,-282 7,-198-8,481 59,-87-9,186-20,-540-43,336-1,-458-16,-73 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0T22:49:38.497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51,'436'-6,"630"-5,-714 12,-4-18,-60 1,454 14,-382 4,10 6,-13 0,-241-8,159 2,0 16,150 47,-119-16,2-18,-166-29,-52-2,-53 2,45 10,-39-6,58 10,207 21,382-29,-396-10,-279 1,0 0,23-6,2 0,161-13,-174 18,106-12,-90 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0T22:49:10.974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28,'1'0,"1"-1,-1 1,1 0,-1-1,0 0,1 1,-1-1,0 0,1 0,-1 0,2-1,6-4,-2 3,-1 1,1 0,-1 1,1-1,0 1,0 0,7 0,49 4,-23 3,-23-3,17 0,46-2,-45-2,61 7,-32 0,111-4,-96-3,200 1,-204 6,-5 1,-17-7,5 1,64 8,194 16,-293-24,224 1,-21-2,-147 6,20 1,-65-7,132 8,-119-5,52-2,-53-2,59 7,22 7,157-5,26-1,0-1,-202-7,-65-1,46-8,6 0,113 7,-196 2,0 0,16-3,-15 1,21 0,304 2,-165 2,2626-1,-2794 0,-3-1,-1 1,1 0,0 0,0 0,0 0,0 0,-1 1,1-1,0 1,0-1,0 1,-1-1,1 1,1 1,-3-2,0 0,0 0,0 0,0 0,0 1,0-1,0 0,0 0,0 0,0 0,0 0,0 0,0 1,0-1,0 0,0 0,0 0,0 0,0 0,-1 0,1 0,0 0,0 0,0 1,0-1,0 0,0 0,0 0,-1 0,1 0,0 0,0 0,0 0,0 0,0 0,0 0,-1 0,1 0,0 0,0 0,-8 2,-35 1,-59-3,66-1,-86-10,95 8,6 2,15 2,6 0,9 2,-2-2,-1 0,1-1,-1 1,0-1,1-1,-1 1,1-1,6-2,-2 0,0-1,0 0,19-10,49-22,-30 16,-43 18,0 0,-1 0,1 1,0 0,1 0,8 0,20-3,-32 3,5-1,-1 1,1 0,9-1,-15 2,0 0,0 0,0 1,-1-1,1 0,0 1,0-1,0 1,0-1,-1 1,1 0,0 0,0 0,-1 0,1 0,-1 0,1 1,1 0,-1 1,1 0,-1 0,1 0,0-1,0 1,0-1,0 0,1 0,-1 0,1 0,-1 0,1-1,0 0,-1 0,1 0,0 0,0 0,4-1,177 22,154 10,-333-32,-1 1,1 0,0 0,0 1,-1 0,7 3,-6-3,1 1,-1-1,1-1,8 2,110-1,-73-3,16 0,100 2,-88 6,-21-1,41 5,-18-1,9 3,-24-1,111 6,-121-13,34 2,-69-7,16 1,62 8,-48-1,0-3,68-2,29 3,-20 0,573-6,-342-1,728 1,-1080 0,-1-1,0 0,0 0,-1 0,1-1,0 0,8-5,-6 5,-1-1,1 1,-1 0,1 1,11-1,47 3,-28 0,500-1,-530 0,1-1,15-4,14-1,89 5,-68 2,-46-1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31T01:07:03.952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29,'1'0,"1"0,-1-1,0 1,1-1,-1 1,1-1,-1 0,0 0,0 0,1 1,0-3,8-3,-4 3,0 1,1 0,-1 0,1 0,-1 1,1 0,7 0,48 4,-22 3,-24-3,17 1,45-4,-43 0,59 6,-31 0,108-4,-93-3,194 1,-198 7,-5 0,-17-7,5 1,62 8,191 18,-288-26,220 0,-20 0,-145 5,21 1,-65-6,129 6,-116-3,52-3,-54-2,60 8,20 6,154-4,26-2,0-1,-198-7,-64-1,45-8,6-1,111 8,-192 2,-1 0,17-4,-16 3,22-2,297 3,-161 2,2572-1,-2737 0,-3 0,-1-1,1 1,0 0,0 0,0 0,-1 1,1-1,0 0,0 1,-1-1,1 1,0-1,-1 1,3 1,-4-2,0 0,0 1,0-1,0 0,0 0,0 0,0 0,0 0,0 0,0 1,0-1,0 0,-1 0,1 0,0 0,0 0,0 0,0 1,0-1,0 0,0 0,0 0,0 0,0 0,-1 0,1 0,0 0,0 0,0 0,0 0,0 0,0 0,0 1,-1-1,1 0,0 0,0 0,0 0,0 0,-1 0,-6 1,-35 3,-58-4,65-1,-85-10,93 7,7 3,14 2,6 0,9 2,-3-2,1 0,-1 0,0-1,0 0,1 0,-1-1,0 0,7-2,-2 0,0-1,0 0,18-11,48-22,-28 15,-44 20,1 0,0 0,0 1,-1-1,1 2,10-1,18-4,-31 5,4-2,1 0,-1 1,10-1,-15 2,0 0,0 1,-1-1,1 0,0 0,0 1,0-1,0 1,-1 0,1 0,0-1,-1 1,1 0,0 1,-1-1,1 0,-1 0,2 2,-1 0,1 0,-1 0,1 0,0 0,0 0,0-1,0 0,0 0,1 0,-1 0,1 0,-1-1,1 1,0-1,-1 0,1 0,0-1,4 1,173 22,151 10,-326-33,0 1,-1 0,1 1,0-1,-1 1,7 3,-6-2,0 0,0-1,1 0,8 1,107-1,-71-3,16 0,98 1,-87 8,-20-2,40 6,-18-2,9 4,-24-2,110 7,-119-14,33 3,-67-8,15 1,61 8,-47-1,0-2,67-3,28 3,-21 0,564-5,-336-2,713 1,-1059 0,0-1,0 0,0 0,-1-1,1 0,0 0,8-5,-7 4,0 1,1-1,-1 2,1-1,10 0,47 3,-28 1,490-2,-519-1,0 0,17-4,11-1,88 5,-65 2,-47-1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4-05T22:22:30.562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1,'0'0,"1"1,-1 0,0-1,0 1,1-1,-1 1,0-1,1 1,-1-1,0 1,1-1,-1 1,1-1,-1 1,1-1,-1 0,1 1,-1-1,1 0,0 1,0-1,18 7,-12-4,20 7,1-2,0-1,0 0,54 3,118-6,-152-4,1101-2,-954-14,-132 7,86 1,-127 8,1 0,0-2,27-5,-29 4,1 1,36 0,-41 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4-05T22:22:33.057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67,'63'-1,"80"-11,-22 0,174 4,-268 9,0 2,34 8,24 3,-12-5,-26-3,55 1,834-8,-928 0,-1 0,0 0,1-1,-1 1,0-2,12-5,-10 5,-1 0,1 0,0 0,11-1,39 3,-45 1,0 0,1-1,25-4,-11-2,-9 1,0 2,0 0,30-2,-44 7,-1-2,1 1,0-1,0 1,-1-2,1 1,9-4,-2-2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4-05T22:22:35.369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16,'4'-1,"0"1,-1-1,1 1,-1-1,7-2,14-4,-5 6,-1 0,34 3,-16 1,172 7,206 7,2-16,-205-2,-10 1,-186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4-05T22:22:38.290"/>
    </inkml:context>
    <inkml:brush xml:id="br0">
      <inkml:brushProperty name="width" value="0.5" units="cm"/>
      <inkml:brushProperty name="height" value="1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1,'5'0,"1"1,-1 0,0 0,10 3,15 3,160-4,-108-4,1291 1,-1348 1,0 2,-1 0,28 8,-17-3,-23-7,-1 0,1-1,-1 0,1-1,-1 0,1-1,-1 0,16-5,25-5,-37 10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4617D-DA26-4A04-9FB4-6CA54EAA1079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95576-6649-4383-87A0-7867C145E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2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https://math.libretexts.org/Bookshelves/Calculus/Map%3A_Calculus__Early_Transcendentals_(Stewart)/04%3A_Applications_of_Differentiation/4.07%3A_Optimization_Problems</a:t>
            </a:r>
          </a:p>
          <a:p>
            <a:r>
              <a:rPr lang="en-US" b="1" dirty="0"/>
              <a:t>https://socratic.org/questions/how-does-rate-of-change-relate-to-slope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95576-6649-4383-87A0-7867C145E18B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58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745D69F-2605-4512-B6B0-AF4AB8AEF1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B950827-48F8-4A97-BD62-1C6546F9AB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F5C3390-E38B-429E-AD51-65BB61FF9F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7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5DF12CB-7A88-4E11-BE8A-3154E80BF3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1B4D09-A078-4811-B874-6F7DB6D55A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A4A1C73-2E1A-46D9-B35B-CCF66970DA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8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C5328B2-6FB5-429C-9A66-7744A46CFB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AFC9D2-16CF-420B-917C-A8FAE57817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66E418F-6847-4621-8AB1-1F333C6A41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551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685800"/>
            <a:ext cx="5638800" cy="5486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685800"/>
            <a:ext cx="5638800" cy="5486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F9CAA3A-198A-4BBB-A71A-59C01874B4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F19A0CC-62F5-47F6-A74A-DE23C33C5D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6AFCE37-E5E8-40FE-BD2F-A66250B13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0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B1DAA81-519C-40C3-B2B2-D0589463BC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51C0790-1BDE-443A-9C68-4B375F534B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6D5107D-2FD4-4233-9E1A-CA8EC4FDF8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3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0CE051-B233-4EDB-81D2-2448D3346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0BD90F-F440-48AC-AE4B-5A7B2B554B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DCE31A-C65E-4397-BAF4-FAE527BDE3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1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096E1BF-E652-42F4-81DF-510105656F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9FDC2E8-6585-481C-AA6C-63978FCFBF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4E8C5B-4FB3-4C25-BB6F-AAA5A635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89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1D8F837-1202-4721-8CFA-8DB77B1EB3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A6246BD-1851-44A1-98B5-46E7B06E4D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DA0AB71-3F9E-4FB7-8DC9-EC6FE2C603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1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EE2E31E-292B-4880-825C-E9CE8DDC12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72424E0-5563-445E-A876-32E0845993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C12CB4C-3C65-4D78-B7AC-6DFE50CEC1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1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B705FEE-0B85-46F6-96D2-AF7EBC9A5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AC82672-6DB9-48D6-8582-B51014812B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D005FDA-A243-412A-B852-F16D56FE0E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2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0"/>
            <a:ext cx="299720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878840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211799F-98DA-464A-85D0-9156DEA881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7ED495A-92FA-4DA7-BA84-521449FB29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41C1485-1BEC-4438-AC1E-340C5B0E82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50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88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685800"/>
            <a:ext cx="11480800" cy="54864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065EA21-9635-4C0E-A99F-1CB90F37CB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5316AF-263E-4B46-B4C8-C4B10BCC01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435363D-F3FE-4C9F-B00C-A7BC4E2EC1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99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88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685800"/>
            <a:ext cx="56388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46800" y="685800"/>
            <a:ext cx="5638800" cy="5486400"/>
          </a:xfrm>
        </p:spPr>
        <p:txBody>
          <a:bodyPr/>
          <a:lstStyle/>
          <a:p>
            <a:pPr lvl="0"/>
            <a:r>
              <a:rPr lang="en-US" noProof="0"/>
              <a:t>Click icon to add online image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716163-93B3-4748-A395-8009A13FE3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04109F6-57B9-433C-B718-EDAFC1EF50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CBD910-0DC7-488E-A08D-B23A90F51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87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3"/>
            <a:ext cx="109728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D361A-6523-4917-B18D-3FF1BF77CD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9DAAF-7153-4D4B-A6DE-A00141874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2034B-7808-47D9-8A86-FF85EA11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26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83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26AB05A2-5F34-4EE2-ACCC-0AAB9D144D2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941E1DC-811F-4D4C-AE82-9A8E24462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1988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Slide Title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9229836-0B5A-4E47-9FB2-D85CDEF23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685800"/>
            <a:ext cx="11480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Body Text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CEA34696-81B4-475D-8816-4F96E8A96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533400"/>
            <a:ext cx="11684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7EE4466-FD30-4F36-8DAD-2E01AC51F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6432549"/>
            <a:ext cx="5486403" cy="277482"/>
          </a:xfrm>
          <a:prstGeom prst="rect">
            <a:avLst/>
          </a:prstGeom>
          <a:noFill/>
          <a:ln>
            <a:noFill/>
          </a:ln>
        </p:spPr>
        <p:txBody>
          <a:bodyPr wrap="square" lIns="69056" tIns="34529" rIns="69056" bIns="3452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zh-TW" sz="1350" dirty="0">
                <a:ea typeface="新細明體" panose="02020500000000000000" pitchFamily="18" charset="-120"/>
              </a:rPr>
              <a:t>Resource Allocation Tools to </a:t>
            </a:r>
            <a:r>
              <a:rPr lang="en-US" altLang="zh-TW" sz="1350" dirty="0" err="1">
                <a:ea typeface="新細明體" panose="02020500000000000000" pitchFamily="18" charset="-120"/>
              </a:rPr>
              <a:t>OfficeStars</a:t>
            </a:r>
            <a:r>
              <a:rPr lang="en-US" altLang="zh-TW" sz="1350" dirty="0">
                <a:ea typeface="新細明體" panose="02020500000000000000" pitchFamily="18" charset="-120"/>
              </a:rPr>
              <a:t> - </a:t>
            </a:r>
            <a:fld id="{1C3BD0A7-C279-427F-88DF-B6A4841DC05C}" type="slidenum">
              <a:rPr lang="en-US" altLang="zh-TW" sz="1350" smtClean="0">
                <a:ea typeface="新細明體" panose="02020500000000000000" pitchFamily="18" charset="-120"/>
              </a:rPr>
              <a:pPr eaLnBrk="1" hangingPunct="1">
                <a:defRPr/>
              </a:pPr>
              <a:t>‹#›</a:t>
            </a:fld>
            <a:endParaRPr lang="en-US" altLang="zh-TW" sz="1350" dirty="0">
              <a:ea typeface="新細明體" panose="02020500000000000000" pitchFamily="18" charset="-120"/>
            </a:endParaRP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F50CA68E-078E-4753-9B28-5AB07B773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6553202"/>
            <a:ext cx="4150784" cy="392898"/>
          </a:xfrm>
          <a:prstGeom prst="rect">
            <a:avLst/>
          </a:prstGeom>
          <a:noFill/>
          <a:ln>
            <a:noFill/>
          </a:ln>
        </p:spPr>
        <p:txBody>
          <a:bodyPr lIns="69056" tIns="34529" rIns="69056" bIns="3452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©"/>
              <a:defRPr/>
            </a:pPr>
            <a:r>
              <a:rPr lang="zh-TW" altLang="en-US" sz="1050" dirty="0">
                <a:ea typeface="新細明體" panose="02020500000000000000" pitchFamily="18" charset="-120"/>
              </a:rPr>
              <a:t> </a:t>
            </a:r>
            <a:r>
              <a:rPr lang="en-US" altLang="zh-TW" sz="1050" dirty="0">
                <a:ea typeface="新細明體" panose="02020500000000000000" pitchFamily="18" charset="-120"/>
              </a:rPr>
              <a:t>Minder Chen,  2022</a:t>
            </a:r>
          </a:p>
          <a:p>
            <a:pPr eaLnBrk="1" hangingPunct="1">
              <a:buFontTx/>
              <a:buChar char="©"/>
              <a:defRPr/>
            </a:pPr>
            <a:endParaRPr lang="en-US" altLang="zh-TW" sz="1050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191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336748112" r:id="rId1"/>
    <p:sldLayoutId id="2336748113" r:id="rId2"/>
    <p:sldLayoutId id="2336748114" r:id="rId3"/>
    <p:sldLayoutId id="2336748115" r:id="rId4"/>
    <p:sldLayoutId id="2336748116" r:id="rId5"/>
    <p:sldLayoutId id="2336748117" r:id="rId6"/>
    <p:sldLayoutId id="2336748118" r:id="rId7"/>
    <p:sldLayoutId id="2336748119" r:id="rId8"/>
    <p:sldLayoutId id="2336748120" r:id="rId9"/>
    <p:sldLayoutId id="2336748121" r:id="rId10"/>
    <p:sldLayoutId id="2336748122" r:id="rId11"/>
    <p:sldLayoutId id="2336748123" r:id="rId12"/>
    <p:sldLayoutId id="2336748124" r:id="rId13"/>
    <p:sldLayoutId id="2336748125" r:id="rId14"/>
    <p:sldLayoutId id="2336748126" r:id="rId15"/>
  </p:sldLayoutIdLst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pitchFamily="34" charset="0"/>
        </a:defRPr>
      </a:lvl5pPr>
      <a:lvl6pPr marL="3429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pitchFamily="34" charset="0"/>
        </a:defRPr>
      </a:lvl6pPr>
      <a:lvl7pPr marL="685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pitchFamily="34" charset="0"/>
        </a:defRPr>
      </a:lvl7pPr>
      <a:lvl8pPr marL="10287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pitchFamily="34" charset="0"/>
        </a:defRPr>
      </a:lvl8pPr>
      <a:lvl9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pitchFamily="34" charset="0"/>
        </a:defRPr>
      </a:lvl9pPr>
    </p:titleStyle>
    <p:bodyStyle>
      <a:lvl1pPr marL="214313" indent="-214313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100" b="1">
          <a:solidFill>
            <a:schemeClr val="tx1"/>
          </a:solidFill>
          <a:latin typeface="+mn-lt"/>
          <a:ea typeface="+mn-ea"/>
          <a:cs typeface="+mn-cs"/>
        </a:defRPr>
      </a:lvl1pPr>
      <a:lvl2pPr marL="642938" indent="-30003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800" b="1">
          <a:solidFill>
            <a:schemeClr val="tx1"/>
          </a:solidFill>
          <a:latin typeface="+mn-lt"/>
        </a:defRPr>
      </a:lvl2pPr>
      <a:lvl3pPr marL="900113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500" b="1">
          <a:solidFill>
            <a:schemeClr val="tx1"/>
          </a:solidFill>
          <a:latin typeface="+mn-lt"/>
        </a:defRPr>
      </a:lvl3pPr>
      <a:lvl4pPr marL="1157288" indent="-1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200" b="1">
          <a:solidFill>
            <a:schemeClr val="tx1"/>
          </a:solidFill>
          <a:latin typeface="+mn-lt"/>
        </a:defRPr>
      </a:lvl4pPr>
      <a:lvl5pPr marL="1500188" indent="-1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200" b="1">
          <a:solidFill>
            <a:schemeClr val="tx1"/>
          </a:solidFill>
          <a:latin typeface="+mn-lt"/>
        </a:defRPr>
      </a:lvl5pPr>
      <a:lvl6pPr marL="1843088" indent="-1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200" b="1">
          <a:solidFill>
            <a:schemeClr val="tx1"/>
          </a:solidFill>
          <a:latin typeface="+mn-lt"/>
        </a:defRPr>
      </a:lvl6pPr>
      <a:lvl7pPr marL="2185988" indent="-1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200" b="1">
          <a:solidFill>
            <a:schemeClr val="tx1"/>
          </a:solidFill>
          <a:latin typeface="+mn-lt"/>
        </a:defRPr>
      </a:lvl7pPr>
      <a:lvl8pPr marL="2528888" indent="-1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200" b="1">
          <a:solidFill>
            <a:schemeClr val="tx1"/>
          </a:solidFill>
          <a:latin typeface="+mn-lt"/>
        </a:defRPr>
      </a:lvl8pPr>
      <a:lvl9pPr marL="2871788" indent="-1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customXml" Target="../ink/ink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arkieva.com/basics-on-s-curves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1.emf"/><Relationship Id="rId7" Type="http://schemas.openxmlformats.org/officeDocument/2006/relationships/image" Target="../media/image16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.bin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5.png"/><Relationship Id="rId7" Type="http://schemas.openxmlformats.org/officeDocument/2006/relationships/image" Target="../media/image2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30.png"/><Relationship Id="rId10" Type="http://schemas.openxmlformats.org/officeDocument/2006/relationships/image" Target="../media/image28.png"/><Relationship Id="rId4" Type="http://schemas.openxmlformats.org/officeDocument/2006/relationships/image" Target="../media/image221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rize.best/microsoft/excel_4/33.html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apprize.best/microsoft/excel_4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customXml" Target="../ink/ink5.xml"/><Relationship Id="rId7" Type="http://schemas.openxmlformats.org/officeDocument/2006/relationships/customXml" Target="../ink/ink7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customXml" Target="../ink/ink6.xml"/><Relationship Id="rId10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customXml" Target="../ink/ink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math.libretexts.org/Bookshelves/Calculus/Map%3A_Calculus__Early_Transcendentals_(Stewart)/04%3A_Applications_of_Differentiation/4.07%3A_Optimization_Problems" TargetMode="External"/><Relationship Id="rId4" Type="http://schemas.openxmlformats.org/officeDocument/2006/relationships/image" Target="../media/image48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286500"/>
          <a:chOff x="0" y="0"/>
          <a:chExt cx="9144000" cy="628650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1"/>
          <a:ext cx="9144000" cy="1000125"/>
        </p:xfrm>
        <a:graphic>
          <a:graphicData uri="http://schemas.openxmlformats.org/drawingml/2006/table">
            <a:tbl>
              <a:tblPr firstRow="1" bandRow="1"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0012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gradFill>
                      <a:gsLst>
                        <a:gs pos="0">
                          <a:srgbClr val="31859C">
                            <a:alpha val="100000"/>
                          </a:srgbClr>
                        </a:gs>
                        <a:gs pos="100000">
                          <a:srgbClr val="31859C">
                            <a:alpha val="100000"/>
                          </a:srgbClr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DecisiveSystem" descr="DecisiveSyst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90501"/>
            <a:ext cx="1600200" cy="638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2809875"/>
            <a:ext cx="7620000" cy="1292662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br/>
            <a:r>
              <a:rPr lang="en-US" sz="2400" b="1">
                <a:solidFill>
                  <a:srgbClr val="205564">
                    <a:alpha val="100000"/>
                  </a:srgbClr>
                </a:solidFill>
                <a:latin typeface="Cambria"/>
              </a:rPr>
              <a:t>Enginius</a:t>
            </a:r>
            <a:br/>
            <a:r>
              <a:rPr lang="en-US" sz="3600" b="1">
                <a:solidFill>
                  <a:srgbClr val="222222">
                    <a:alpha val="100000"/>
                  </a:srgbClr>
                </a:solidFill>
                <a:latin typeface="Cambria"/>
              </a:rPr>
              <a:t>Resource Allocation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190750" y="4191000"/>
            <a:ext cx="7715250" cy="0"/>
          </a:xfrm>
          <a:prstGeom prst="line">
            <a:avLst/>
          </a:prstGeom>
          <a:ln w="12700" cap="flat" cmpd="sng" algn="ctr">
            <a:solidFill>
              <a:srgbClr val="7F7F7F">
                <a:alpha val="498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TextBox 4"/>
          <p:cNvSpPr txBox="1"/>
          <p:nvPr/>
        </p:nvSpPr>
        <p:spPr>
          <a:xfrm>
            <a:off x="2190750" y="4381501"/>
            <a:ext cx="7620000" cy="584775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1400">
                <a:solidFill>
                  <a:srgbClr val="000000">
                    <a:alpha val="100000"/>
                  </a:srgbClr>
                </a:solidFill>
                <a:latin typeface="Calibri"/>
              </a:rPr>
              <a:t>Minder Chen, CSU Channel Islands</a:t>
            </a:r>
            <a:br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190750" y="5143501"/>
            <a:ext cx="7620000" cy="538609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1100">
                <a:solidFill>
                  <a:srgbClr val="595959">
                    <a:alpha val="100000"/>
                  </a:srgbClr>
                </a:solidFill>
                <a:latin typeface="Calibri"/>
              </a:rPr>
              <a:t>Copyright (c) 2022, DecisionPro Inc.</a:t>
            </a:r>
            <a:br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4AB164-2B01-4C48-8816-39BD4888BAFA}"/>
              </a:ext>
            </a:extLst>
          </p:cNvPr>
          <p:cNvSpPr txBox="1"/>
          <p:nvPr/>
        </p:nvSpPr>
        <p:spPr>
          <a:xfrm>
            <a:off x="1333500" y="5450621"/>
            <a:ext cx="9372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 dirty="0">
                <a:latin typeface="Georgia" panose="02040502050405020303" pitchFamily="18" charset="0"/>
              </a:rPr>
              <a:t>Please refer to under readings for this week: </a:t>
            </a:r>
            <a:br>
              <a:rPr lang="en-US" sz="1800" b="0" i="0" u="none" strike="noStrike" baseline="0" dirty="0">
                <a:latin typeface="Georgia" panose="02040502050405020303" pitchFamily="18" charset="0"/>
              </a:rPr>
            </a:br>
            <a:r>
              <a:rPr lang="en-US" sz="1800" b="0" i="0" u="none" strike="noStrike" baseline="0" dirty="0">
                <a:latin typeface="Georgia" panose="02040502050405020303" pitchFamily="18" charset="0"/>
              </a:rPr>
              <a:t>** </a:t>
            </a:r>
            <a:r>
              <a:rPr lang="en-US" b="1" dirty="0">
                <a:latin typeface="Georgia" panose="02040502050405020303" pitchFamily="18" charset="0"/>
              </a:rPr>
              <a:t>tn10_-_resource_allocation_technical_note </a:t>
            </a:r>
          </a:p>
          <a:p>
            <a:r>
              <a:rPr lang="en-US" sz="1800" b="1" i="0" u="none" strike="noStrike" baseline="0" dirty="0">
                <a:latin typeface="Georgia" panose="02040502050405020303" pitchFamily="18" charset="0"/>
              </a:rPr>
              <a:t>** </a:t>
            </a:r>
            <a:r>
              <a:rPr lang="en-US" sz="1800" b="1" i="0" u="none" strike="noStrike" baseline="0" dirty="0" err="1">
                <a:latin typeface="Georgia" panose="02040502050405020303" pitchFamily="18" charset="0"/>
              </a:rPr>
              <a:t>Technical_note_response_models</a:t>
            </a:r>
            <a:endParaRPr lang="en-US" sz="1800" b="1" i="0" u="none" strike="noStrike" baseline="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DDCB3-7EA9-4EBA-A254-8CFF472E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cap="all" dirty="0">
                <a:solidFill>
                  <a:srgbClr val="444444"/>
                </a:solidFill>
                <a:latin typeface="inherit"/>
              </a:rPr>
              <a:t>OFFICESTAR: RESOURCE ALLOCATION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40509-D1D6-46D9-881C-E84F6BBBC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3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The sole purpose of this data set is to show the basic functionalities of the </a:t>
            </a:r>
            <a:r>
              <a:rPr lang="en-US" sz="320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Resource Allocation model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algn="l"/>
            <a:r>
              <a:rPr lang="en-US" sz="3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In this example, an office-supply company named </a:t>
            </a:r>
            <a:r>
              <a:rPr lang="en-US" sz="32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OfficeStar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tries to </a:t>
            </a:r>
            <a:r>
              <a:rPr lang="en-US" sz="320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optimize the various channels (</a:t>
            </a:r>
            <a:r>
              <a:rPr lang="en-US" sz="320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media</a:t>
            </a:r>
            <a:r>
              <a:rPr lang="en-US" sz="320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) used to </a:t>
            </a:r>
            <a:r>
              <a:rPr lang="en-US" sz="320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advertise</a:t>
            </a:r>
            <a:r>
              <a:rPr lang="en-US" sz="320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its stores.</a:t>
            </a:r>
          </a:p>
        </p:txBody>
      </p:sp>
    </p:spTree>
    <p:extLst>
      <p:ext uri="{BB962C8B-B14F-4D97-AF65-F5344CB8AC3E}">
        <p14:creationId xmlns:p14="http://schemas.microsoft.com/office/powerpoint/2010/main" val="120755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188FF-8109-4AF7-8595-A0DC29EB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39E12F-87FF-48BE-82C5-F6EB10E90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68" y="409502"/>
            <a:ext cx="9383434" cy="27245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4C3CD7-1295-4CA5-9BF9-0E69F30DCBA3}"/>
              </a:ext>
            </a:extLst>
          </p:cNvPr>
          <p:cNvSpPr txBox="1"/>
          <p:nvPr/>
        </p:nvSpPr>
        <p:spPr>
          <a:xfrm>
            <a:off x="219423" y="3124200"/>
            <a:ext cx="11237953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dirty="0"/>
              <a:t>* Current effort, </a:t>
            </a:r>
            <a:r>
              <a:rPr lang="en-US" b="1" dirty="0"/>
              <a:t>cost per effort unit </a:t>
            </a:r>
            <a:r>
              <a:rPr lang="en-US" dirty="0"/>
              <a:t>(&gt;0), and </a:t>
            </a:r>
            <a:r>
              <a:rPr lang="en-US" sz="2000" b="1" dirty="0">
                <a:solidFill>
                  <a:srgbClr val="C00000"/>
                </a:solidFill>
              </a:rPr>
              <a:t>margin</a:t>
            </a:r>
            <a:r>
              <a:rPr lang="en-US" b="1" dirty="0"/>
              <a:t> per output unit </a:t>
            </a:r>
            <a:r>
              <a:rPr lang="en-US" dirty="0"/>
              <a:t>(can be set to 1) for each category.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F30F2B-8A29-40CC-919B-4B82862CF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68" y="3671404"/>
            <a:ext cx="7356824" cy="28207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52AB7D-8D26-4BA0-A7B6-420C524F9891}"/>
              </a:ext>
            </a:extLst>
          </p:cNvPr>
          <p:cNvSpPr txBox="1"/>
          <p:nvPr/>
        </p:nvSpPr>
        <p:spPr>
          <a:xfrm>
            <a:off x="76200" y="6488668"/>
            <a:ext cx="6553200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* </a:t>
            </a:r>
            <a:r>
              <a:rPr lang="en-US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Levels of efforts is the input to the response function </a:t>
            </a:r>
            <a:endParaRPr lang="en-US" b="1" dirty="0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1748C487-7421-4167-B542-C42276DBF474}"/>
              </a:ext>
            </a:extLst>
          </p:cNvPr>
          <p:cNvSpPr/>
          <p:nvPr/>
        </p:nvSpPr>
        <p:spPr bwMode="auto">
          <a:xfrm>
            <a:off x="9570902" y="2286000"/>
            <a:ext cx="258898" cy="762000"/>
          </a:xfrm>
          <a:prstGeom prst="rightBrace">
            <a:avLst>
              <a:gd name="adj1" fmla="val 41827"/>
              <a:gd name="adj2" fmla="val 50000"/>
            </a:avLst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35F83C-E64B-400D-98B7-D485E8363D08}"/>
              </a:ext>
            </a:extLst>
          </p:cNvPr>
          <p:cNvSpPr txBox="1"/>
          <p:nvPr/>
        </p:nvSpPr>
        <p:spPr>
          <a:xfrm>
            <a:off x="9829800" y="2257822"/>
            <a:ext cx="23775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*Margin/Cost Ratio  </a:t>
            </a:r>
          </a:p>
          <a:p>
            <a:r>
              <a:rPr lang="en-US" b="1" dirty="0"/>
              <a:t>is 1 </a:t>
            </a:r>
          </a:p>
          <a:p>
            <a:r>
              <a:rPr lang="en-US" b="1" dirty="0"/>
              <a:t>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CADB017-0132-4F46-B59F-AC04A37BAB79}"/>
              </a:ext>
            </a:extLst>
          </p:cNvPr>
          <p:cNvSpPr/>
          <p:nvPr/>
        </p:nvSpPr>
        <p:spPr bwMode="auto">
          <a:xfrm>
            <a:off x="2743200" y="990600"/>
            <a:ext cx="6934200" cy="5334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D616A2-CDAA-4B18-BB63-54B5117E512B}"/>
              </a:ext>
            </a:extLst>
          </p:cNvPr>
          <p:cNvSpPr txBox="1"/>
          <p:nvPr/>
        </p:nvSpPr>
        <p:spPr>
          <a:xfrm>
            <a:off x="9677400" y="1062335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ç"/>
            </a:pPr>
            <a:r>
              <a:rPr lang="en-US" dirty="0">
                <a:sym typeface="Wingdings" panose="05000000000000000000" pitchFamily="2" charset="2"/>
              </a:rPr>
              <a:t>Marketing communication (Marcom) mix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85E1CDB-4904-4981-BF61-77CB1F503461}"/>
                  </a:ext>
                </a:extLst>
              </p14:cNvPr>
              <p14:cNvContentPartPr/>
              <p14:nvPr/>
            </p14:nvContentPartPr>
            <p14:xfrm>
              <a:off x="389172" y="5485761"/>
              <a:ext cx="4082040" cy="142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85E1CDB-4904-4981-BF61-77CB1F5034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9172" y="5305761"/>
                <a:ext cx="4261680" cy="50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458BB13-21FF-47FE-86C2-B0C196044C7B}"/>
                  </a:ext>
                </a:extLst>
              </p14:cNvPr>
              <p14:cNvContentPartPr/>
              <p14:nvPr/>
            </p14:nvContentPartPr>
            <p14:xfrm>
              <a:off x="4412172" y="5497281"/>
              <a:ext cx="2996640" cy="96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458BB13-21FF-47FE-86C2-B0C196044C7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22532" y="5317281"/>
                <a:ext cx="3176280" cy="45576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4AA3205-8324-4BAB-B3C8-91782C752A88}"/>
              </a:ext>
            </a:extLst>
          </p:cNvPr>
          <p:cNvSpPr txBox="1"/>
          <p:nvPr/>
        </p:nvSpPr>
        <p:spPr>
          <a:xfrm>
            <a:off x="8485721" y="3711366"/>
            <a:ext cx="3532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</a:t>
            </a:r>
            <a:r>
              <a:rPr lang="en-US" b="1" dirty="0">
                <a:solidFill>
                  <a:srgbClr val="C00000"/>
                </a:solidFill>
              </a:rPr>
              <a:t>Margin</a:t>
            </a:r>
            <a:r>
              <a:rPr lang="en-US" dirty="0"/>
              <a:t> means Revenue here!</a:t>
            </a:r>
          </a:p>
        </p:txBody>
      </p:sp>
    </p:spTree>
    <p:extLst>
      <p:ext uri="{BB962C8B-B14F-4D97-AF65-F5344CB8AC3E}">
        <p14:creationId xmlns:p14="http://schemas.microsoft.com/office/powerpoint/2010/main" val="38957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D3DA0-F0A8-4421-B504-F7D494AC7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Input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138653-139F-4FF2-A845-A5A572DA9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" y="732295"/>
            <a:ext cx="6248400" cy="2497643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B9DA04-B9CF-41E6-BD8A-DE0FA7D90445}"/>
              </a:ext>
            </a:extLst>
          </p:cNvPr>
          <p:cNvSpPr txBox="1"/>
          <p:nvPr/>
        </p:nvSpPr>
        <p:spPr>
          <a:xfrm>
            <a:off x="-61223" y="3449578"/>
            <a:ext cx="123379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* </a:t>
            </a:r>
            <a:r>
              <a:rPr lang="en-US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Estimated impact (the </a:t>
            </a:r>
            <a:r>
              <a:rPr lang="en-US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output</a:t>
            </a:r>
            <a:r>
              <a:rPr lang="en-US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of the response function) for each corresponding effort level (</a:t>
            </a:r>
            <a:r>
              <a:rPr lang="en-US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input</a:t>
            </a:r>
            <a:r>
              <a:rPr lang="en-US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)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2200" b="1" i="0" u="sng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used to calibrate the response functions</a:t>
            </a:r>
            <a:r>
              <a:rPr lang="en-US" sz="2200" b="1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.  </a:t>
            </a:r>
            <a:r>
              <a:rPr lang="en-US" sz="2200" b="1" i="0" dirty="0">
                <a:solidFill>
                  <a:srgbClr val="C00000"/>
                </a:solidFill>
                <a:effectLst/>
                <a:latin typeface="Open Sans" panose="020B0606030504020204" pitchFamily="34" charset="0"/>
                <a:sym typeface="Wingdings" panose="05000000000000000000" pitchFamily="2" charset="2"/>
              </a:rPr>
              <a:t> Which media are more effective?</a:t>
            </a:r>
            <a:endParaRPr lang="en-US" sz="2200" b="1" dirty="0">
              <a:solidFill>
                <a:srgbClr val="C0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17DBDA-1885-4DCD-94BB-AB4F8CC49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70949"/>
            <a:ext cx="6887536" cy="1714739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4D9A48-FDE1-4E18-BB53-044255A1BC61}"/>
              </a:ext>
            </a:extLst>
          </p:cNvPr>
          <p:cNvSpPr txBox="1"/>
          <p:nvPr/>
        </p:nvSpPr>
        <p:spPr>
          <a:xfrm>
            <a:off x="76200" y="6470067"/>
            <a:ext cx="79243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* Category-specific constraints. The maximum can be left empty.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34BA83-7EC7-4B39-A7AF-B5749588EA6A}"/>
              </a:ext>
            </a:extLst>
          </p:cNvPr>
          <p:cNvSpPr txBox="1"/>
          <p:nvPr/>
        </p:nvSpPr>
        <p:spPr>
          <a:xfrm>
            <a:off x="76200" y="4157464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00FF00"/>
                </a:highlight>
              </a:rPr>
              <a:t>Optional Input Data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5C3B274-96BD-433C-B8AC-004787207B38}"/>
                  </a:ext>
                </a:extLst>
              </p14:cNvPr>
              <p14:cNvContentPartPr/>
              <p14:nvPr/>
            </p14:nvContentPartPr>
            <p14:xfrm>
              <a:off x="1143000" y="2455012"/>
              <a:ext cx="4953000" cy="92859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5C3B274-96BD-433C-B8AC-004787207B3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358" y="2275053"/>
                <a:ext cx="5132644" cy="452418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FA12FE14-096C-4788-B912-D7B2773921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4976" y="203267"/>
            <a:ext cx="5630824" cy="2158933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Arrow: Left-Up 3">
            <a:extLst>
              <a:ext uri="{FF2B5EF4-FFF2-40B4-BE49-F238E27FC236}">
                <a16:creationId xmlns:a16="http://schemas.microsoft.com/office/drawing/2014/main" id="{5981B55E-5C9C-4A21-9FB2-5961D3251A6F}"/>
              </a:ext>
            </a:extLst>
          </p:cNvPr>
          <p:cNvSpPr/>
          <p:nvPr/>
        </p:nvSpPr>
        <p:spPr bwMode="auto">
          <a:xfrm>
            <a:off x="6400800" y="2454068"/>
            <a:ext cx="715336" cy="671560"/>
          </a:xfrm>
          <a:prstGeom prst="leftUpArrow">
            <a:avLst>
              <a:gd name="adj1" fmla="val 23243"/>
              <a:gd name="adj2" fmla="val 25000"/>
              <a:gd name="adj3" fmla="val 25000"/>
            </a:avLst>
          </a:prstGeom>
          <a:solidFill>
            <a:schemeClr val="accent2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04EBEA7-A64C-4BE9-AF3D-6055D4B22D9D}"/>
                  </a:ext>
                </a:extLst>
              </p14:cNvPr>
              <p14:cNvContentPartPr/>
              <p14:nvPr/>
            </p14:nvContentPartPr>
            <p14:xfrm>
              <a:off x="7422764" y="1600200"/>
              <a:ext cx="4853412" cy="97388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04EBEA7-A64C-4BE9-AF3D-6055D4B22D9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33126" y="1419852"/>
                <a:ext cx="5033048" cy="457724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8C6B1B7-34E3-4C93-BFD8-48DD4987A80E}"/>
              </a:ext>
            </a:extLst>
          </p:cNvPr>
          <p:cNvSpPr txBox="1"/>
          <p:nvPr/>
        </p:nvSpPr>
        <p:spPr>
          <a:xfrm>
            <a:off x="7053152" y="2406353"/>
            <a:ext cx="52578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/>
              <a:t>These numbers are </a:t>
            </a:r>
            <a:r>
              <a:rPr lang="en-US" sz="1900" b="1" dirty="0">
                <a:solidFill>
                  <a:srgbClr val="FF0000"/>
                </a:solidFill>
              </a:rPr>
              <a:t>relative numbers </a:t>
            </a:r>
            <a:r>
              <a:rPr lang="en-US" sz="1900" b="1" dirty="0"/>
              <a:t>based on experts' opinions used to derived response function and its coefficients</a:t>
            </a:r>
          </a:p>
        </p:txBody>
      </p:sp>
    </p:spTree>
    <p:extLst>
      <p:ext uri="{BB962C8B-B14F-4D97-AF65-F5344CB8AC3E}">
        <p14:creationId xmlns:p14="http://schemas.microsoft.com/office/powerpoint/2010/main" val="3990831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FE735-6E31-4CE1-842A-C08701CA5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Survey Managers Using Delphi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78F85-A0E9-420B-8257-BEECFA022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" y="914400"/>
            <a:ext cx="11988800" cy="4677347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3600" dirty="0">
                <a:latin typeface="Georgia" panose="02040502050405020303" pitchFamily="18" charset="0"/>
              </a:rPr>
              <a:t>Impact Data </a:t>
            </a:r>
          </a:p>
          <a:p>
            <a:pPr marL="0" indent="0" algn="l">
              <a:buNone/>
            </a:pPr>
            <a:r>
              <a:rPr lang="en-US" sz="3500" dirty="0">
                <a:solidFill>
                  <a:srgbClr val="C00000"/>
                </a:solidFill>
                <a:latin typeface="Georgia" panose="02040502050405020303" pitchFamily="18" charset="0"/>
              </a:rPr>
              <a:t>C</a:t>
            </a:r>
            <a:r>
              <a:rPr lang="en-US" sz="3500" b="0" i="0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ompared </a:t>
            </a:r>
            <a:r>
              <a:rPr lang="en-US" sz="3500" i="0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sales effort </a:t>
            </a:r>
            <a:r>
              <a:rPr lang="en-US" sz="3500" b="0" i="0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with </a:t>
            </a:r>
            <a:r>
              <a:rPr lang="en-US" sz="3500" i="1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a base </a:t>
            </a:r>
            <a:r>
              <a:rPr lang="en-US" sz="3500" b="0" i="0" u="none" strike="noStrike" baseline="0" dirty="0">
                <a:latin typeface="Georgia" panose="02040502050405020303" pitchFamily="18" charset="0"/>
              </a:rPr>
              <a:t>X1 </a:t>
            </a:r>
            <a:r>
              <a:rPr lang="en-US" sz="3500" i="1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(e.g., 100) </a:t>
            </a:r>
            <a:r>
              <a:rPr lang="en-US" sz="3500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at </a:t>
            </a:r>
            <a:r>
              <a:rPr lang="en-US" sz="3500" b="0" i="0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the present levels, what will be the </a:t>
            </a:r>
            <a:r>
              <a:rPr lang="en-US" sz="3500" i="0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impact/revenue </a:t>
            </a:r>
            <a:r>
              <a:rPr lang="en-US" sz="3500" b="0" dirty="0">
                <a:latin typeface="Georgia" panose="02040502050405020303" pitchFamily="18" charset="0"/>
              </a:rPr>
              <a:t>Y1 </a:t>
            </a:r>
            <a:r>
              <a:rPr lang="en-US" sz="3500" i="0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(</a:t>
            </a:r>
            <a:r>
              <a:rPr lang="en-US" sz="3500" dirty="0">
                <a:solidFill>
                  <a:srgbClr val="C00000"/>
                </a:solidFill>
                <a:latin typeface="Georgia" panose="02040502050405020303" pitchFamily="18" charset="0"/>
              </a:rPr>
              <a:t>e.g., 100</a:t>
            </a:r>
            <a:r>
              <a:rPr lang="en-US" sz="3500" i="0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)</a:t>
            </a:r>
            <a:r>
              <a:rPr lang="en-US" sz="3500" b="0" i="0" u="none" strike="noStrike" baseline="0" dirty="0">
                <a:solidFill>
                  <a:srgbClr val="C00000"/>
                </a:solidFill>
                <a:latin typeface="Georgia" panose="02040502050405020303" pitchFamily="18" charset="0"/>
              </a:rPr>
              <a:t>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b="0" i="0" u="none" strike="noStrike" baseline="0" dirty="0">
                <a:latin typeface="Georgia" panose="02040502050405020303" pitchFamily="18" charset="0"/>
              </a:rPr>
              <a:t>No sales effort? X0 </a:t>
            </a:r>
            <a:r>
              <a:rPr lang="en-US" sz="3200" b="0" i="0" u="none" strike="noStrike" baseline="0" dirty="0">
                <a:latin typeface="Georgia" panose="02040502050405020303" pitchFamily="18" charset="0"/>
                <a:sym typeface="Wingdings" panose="05000000000000000000" pitchFamily="2" charset="2"/>
              </a:rPr>
              <a:t> </a:t>
            </a:r>
            <a:r>
              <a:rPr lang="en-US" sz="3200" b="0" i="0" u="none" strike="noStrike" baseline="0" dirty="0">
                <a:latin typeface="Georgia" panose="02040502050405020303" pitchFamily="18" charset="0"/>
              </a:rPr>
              <a:t>Y0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b="0" i="0" u="none" strike="noStrike" baseline="0" dirty="0">
                <a:latin typeface="Georgia" panose="02040502050405020303" pitchFamily="18" charset="0"/>
              </a:rPr>
              <a:t>One-half the current effort? X0.5 </a:t>
            </a:r>
            <a:r>
              <a:rPr lang="en-US" sz="3200" b="0" i="0" u="none" strike="noStrike" baseline="0" dirty="0">
                <a:latin typeface="Georgia" panose="02040502050405020303" pitchFamily="18" charset="0"/>
                <a:sym typeface="Wingdings" panose="05000000000000000000" pitchFamily="2" charset="2"/>
              </a:rPr>
              <a:t> </a:t>
            </a:r>
            <a:r>
              <a:rPr lang="en-US" sz="3200" b="0" i="0" u="none" strike="noStrike" baseline="0" dirty="0">
                <a:latin typeface="Georgia" panose="02040502050405020303" pitchFamily="18" charset="0"/>
              </a:rPr>
              <a:t>Y0.5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i="0" u="none" strike="noStrike" baseline="0" dirty="0">
                <a:solidFill>
                  <a:srgbClr val="FF0000"/>
                </a:solidFill>
                <a:latin typeface="Georgia" panose="02040502050405020303" pitchFamily="18" charset="0"/>
              </a:rPr>
              <a:t>X1 is the base level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b="0" i="0" u="none" strike="noStrike" baseline="0" dirty="0">
                <a:latin typeface="Georgia" panose="02040502050405020303" pitchFamily="18" charset="0"/>
              </a:rPr>
              <a:t>50% greater effort? X1.5 </a:t>
            </a:r>
            <a:r>
              <a:rPr lang="en-US" sz="3200" b="0" i="0" u="none" strike="noStrike" baseline="0" dirty="0">
                <a:latin typeface="Georgia" panose="02040502050405020303" pitchFamily="18" charset="0"/>
                <a:sym typeface="Wingdings" panose="05000000000000000000" pitchFamily="2" charset="2"/>
              </a:rPr>
              <a:t> </a:t>
            </a:r>
            <a:r>
              <a:rPr lang="en-US" sz="3200" b="0" i="0" u="none" strike="noStrike" baseline="0" dirty="0">
                <a:latin typeface="Georgia" panose="02040502050405020303" pitchFamily="18" charset="0"/>
              </a:rPr>
              <a:t>Y1.5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b="0" i="0" u="none" strike="noStrike" baseline="0" dirty="0">
                <a:latin typeface="Georgia" panose="02040502050405020303" pitchFamily="18" charset="0"/>
              </a:rPr>
              <a:t>A </a:t>
            </a:r>
            <a:r>
              <a:rPr lang="en-US" sz="3200" i="0" u="none" strike="noStrike" baseline="0" dirty="0">
                <a:latin typeface="Georgia" panose="02040502050405020303" pitchFamily="18" charset="0"/>
              </a:rPr>
              <a:t>saturation level </a:t>
            </a:r>
            <a:r>
              <a:rPr lang="en-US" sz="3200" b="0" i="0" u="none" strike="noStrike" baseline="0" dirty="0">
                <a:latin typeface="Georgia" panose="02040502050405020303" pitchFamily="18" charset="0"/>
              </a:rPr>
              <a:t>of sales effort? X∞ </a:t>
            </a:r>
            <a:r>
              <a:rPr lang="en-US" sz="3200" b="0" i="0" u="none" strike="noStrike" baseline="0" dirty="0">
                <a:latin typeface="Georgia" panose="02040502050405020303" pitchFamily="18" charset="0"/>
                <a:sym typeface="Wingdings" panose="05000000000000000000" pitchFamily="2" charset="2"/>
              </a:rPr>
              <a:t> </a:t>
            </a:r>
            <a:r>
              <a:rPr lang="en-US" sz="3200" b="0" i="0" u="none" strike="noStrike" baseline="0" dirty="0">
                <a:latin typeface="Georgia" panose="02040502050405020303" pitchFamily="18" charset="0"/>
              </a:rPr>
              <a:t>Y∞</a:t>
            </a:r>
          </a:p>
          <a:p>
            <a:pPr marL="514350" indent="-514350" algn="l">
              <a:buFont typeface="+mj-lt"/>
              <a:buAutoNum type="arabicPeriod"/>
            </a:pPr>
            <a:endParaRPr lang="en-US" sz="3200" b="0" dirty="0">
              <a:latin typeface="Georgia" panose="02040502050405020303" pitchFamily="18" charset="0"/>
            </a:endParaRPr>
          </a:p>
          <a:p>
            <a:pPr marL="0" indent="0" algn="l">
              <a:buNone/>
            </a:pPr>
            <a:r>
              <a:rPr lang="en-US" sz="3200" b="0" dirty="0">
                <a:latin typeface="Georgia" panose="02040502050405020303" pitchFamily="18" charset="0"/>
                <a:sym typeface="Wingdings" panose="05000000000000000000" pitchFamily="2" charset="2"/>
              </a:rPr>
              <a:t> You can set more than 5 levels of sales effort!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00439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D38DD3-4CF5-4495-B932-787B94EDE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287" y="762000"/>
            <a:ext cx="7792988" cy="5848826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E1B20C1-79D3-4AB8-9341-B52582D9A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Data Templates Generation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644A4-DF33-4814-AEFA-BDA5FEB71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12" y="871180"/>
            <a:ext cx="2896004" cy="5115639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Right Arrow 12">
            <a:extLst>
              <a:ext uri="{FF2B5EF4-FFF2-40B4-BE49-F238E27FC236}">
                <a16:creationId xmlns:a16="http://schemas.microsoft.com/office/drawing/2014/main" id="{2D4CA63B-547E-4416-9742-7F4CC708BD70}"/>
              </a:ext>
            </a:extLst>
          </p:cNvPr>
          <p:cNvSpPr/>
          <p:nvPr/>
        </p:nvSpPr>
        <p:spPr>
          <a:xfrm rot="18333549">
            <a:off x="2515460" y="4035265"/>
            <a:ext cx="2031389" cy="297680"/>
          </a:xfrm>
          <a:prstGeom prst="rightArrow">
            <a:avLst/>
          </a:prstGeom>
          <a:solidFill>
            <a:srgbClr val="015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35010B-BE62-436E-A5DD-666AF3505624}"/>
              </a:ext>
            </a:extLst>
          </p:cNvPr>
          <p:cNvSpPr txBox="1"/>
          <p:nvPr/>
        </p:nvSpPr>
        <p:spPr>
          <a:xfrm>
            <a:off x="6172200" y="2286000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Advertising media</a:t>
            </a:r>
          </a:p>
        </p:txBody>
      </p:sp>
    </p:spTree>
    <p:extLst>
      <p:ext uri="{BB962C8B-B14F-4D97-AF65-F5344CB8AC3E}">
        <p14:creationId xmlns:p14="http://schemas.microsoft.com/office/powerpoint/2010/main" val="2875208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BC76E3-4128-4AD2-BDDE-C8C1F733D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" y="4267200"/>
            <a:ext cx="6106239" cy="2649448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173548-6AAD-4520-BE3C-CDF7FF9C1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0"/>
            <a:ext cx="4099560" cy="2209800"/>
          </a:xfrm>
          <a:solidFill>
            <a:schemeClr val="bg1"/>
          </a:solidFill>
        </p:spPr>
        <p:txBody>
          <a:bodyPr/>
          <a:lstStyle/>
          <a:p>
            <a:pPr algn="l"/>
            <a:r>
              <a:rPr lang="en-US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RESOURCE ALLOCATION </a:t>
            </a:r>
            <a:r>
              <a:rPr lang="en-US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TEMPLATES</a:t>
            </a:r>
            <a:br>
              <a:rPr lang="en-US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</a:br>
            <a:r>
              <a:rPr lang="en-US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Generated By </a:t>
            </a:r>
            <a:r>
              <a:rPr lang="en-US" i="0" dirty="0" err="1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Enginius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E0BCB9-F912-4876-BFCE-A35DEF7C3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084" y="23597"/>
            <a:ext cx="7036475" cy="5767603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685D86-2C73-4AAF-B8FB-C4475A6A54EF}"/>
              </a:ext>
            </a:extLst>
          </p:cNvPr>
          <p:cNvSpPr txBox="1"/>
          <p:nvPr/>
        </p:nvSpPr>
        <p:spPr>
          <a:xfrm>
            <a:off x="56536" y="3505200"/>
            <a:ext cx="3973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Use </a:t>
            </a:r>
            <a:r>
              <a:rPr lang="en-US" b="1" dirty="0">
                <a:solidFill>
                  <a:srgbClr val="C00000"/>
                </a:solidFill>
              </a:rPr>
              <a:t>Delphi Method </a:t>
            </a:r>
            <a:r>
              <a:rPr lang="en-US" b="1" dirty="0"/>
              <a:t>to Estimate the Impact at different levels of Effort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800BA1D-0741-4C81-8AFF-EC71DD164B8A}"/>
              </a:ext>
            </a:extLst>
          </p:cNvPr>
          <p:cNvSpPr/>
          <p:nvPr/>
        </p:nvSpPr>
        <p:spPr bwMode="auto">
          <a:xfrm>
            <a:off x="5105400" y="2057400"/>
            <a:ext cx="6248400" cy="609600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74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319F7-B7B2-4263-A883-8AB707FB3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Data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92445-E7B2-460F-A6C0-1331F4D5A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609600"/>
            <a:ext cx="12039600" cy="5486400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sz="2400" i="0" u="none" strike="noStrike" baseline="0" dirty="0"/>
              <a:t>**Number of categories</a:t>
            </a:r>
            <a:r>
              <a:rPr lang="en-US" sz="2400" b="0" i="0" u="none" strike="noStrike" baseline="0" dirty="0"/>
              <a:t>: A </a:t>
            </a:r>
            <a:r>
              <a:rPr lang="en-US" sz="2400" i="0" u="none" strike="noStrike" baseline="0" dirty="0"/>
              <a:t>category is the base </a:t>
            </a:r>
            <a:r>
              <a:rPr lang="en-US" sz="2400" i="0" u="none" strike="noStrike" baseline="0" dirty="0">
                <a:solidFill>
                  <a:srgbClr val="C00000"/>
                </a:solidFill>
              </a:rPr>
              <a:t>unit of analysis </a:t>
            </a:r>
            <a:r>
              <a:rPr lang="en-US" sz="2400" b="0" i="0" u="none" strike="noStrike" baseline="0" dirty="0"/>
              <a:t>in </a:t>
            </a:r>
            <a:r>
              <a:rPr lang="en-US" sz="2400" i="0" u="none" strike="noStrike" baseline="0" dirty="0"/>
              <a:t>resource allocation</a:t>
            </a:r>
            <a:r>
              <a:rPr lang="en-US" sz="2400" b="0" i="0" u="none" strike="noStrike" baseline="0" dirty="0"/>
              <a:t>; you might allocate resources across </a:t>
            </a:r>
            <a:r>
              <a:rPr lang="en-US" sz="2800" i="0" u="none" strike="noStrike" baseline="0" dirty="0">
                <a:solidFill>
                  <a:srgbClr val="C00000"/>
                </a:solidFill>
              </a:rPr>
              <a:t>advertising media,</a:t>
            </a:r>
            <a:r>
              <a:rPr lang="en-US" sz="2400" b="0" i="0" u="none" strike="noStrike" baseline="0" dirty="0"/>
              <a:t> </a:t>
            </a:r>
            <a:r>
              <a:rPr lang="en-US" sz="2400" i="0" u="none" strike="noStrike" baseline="0" dirty="0">
                <a:solidFill>
                  <a:srgbClr val="C00000"/>
                </a:solidFill>
              </a:rPr>
              <a:t>channels, customers, or products</a:t>
            </a:r>
            <a:r>
              <a:rPr lang="en-US" sz="2400" b="0" i="0" u="none" strike="noStrike" baseline="0" dirty="0">
                <a:solidFill>
                  <a:srgbClr val="C00000"/>
                </a:solidFill>
              </a:rPr>
              <a:t>, </a:t>
            </a:r>
            <a:r>
              <a:rPr lang="en-US" sz="2400" b="0" i="0" u="none" strike="noStrike" baseline="0" dirty="0"/>
              <a:t>such that each channel, customer, or product is defined by the </a:t>
            </a:r>
            <a:r>
              <a:rPr lang="en-US" sz="2400" i="0" u="none" strike="noStrike" baseline="0" dirty="0">
                <a:solidFill>
                  <a:schemeClr val="accent5">
                    <a:lumMod val="25000"/>
                  </a:schemeClr>
                </a:solidFill>
              </a:rPr>
              <a:t>generic term “categories” </a:t>
            </a:r>
            <a:r>
              <a:rPr lang="en-US" sz="2400" b="0" i="0" u="none" strike="noStrike" baseline="0" dirty="0"/>
              <a:t>for the purposes of this analysis.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i="0" u="none" strike="noStrike" baseline="0" dirty="0"/>
              <a:t>Number of effort levels</a:t>
            </a:r>
            <a:r>
              <a:rPr lang="en-US" sz="2400" b="0" i="0" u="none" strike="noStrike" baseline="0" dirty="0"/>
              <a:t>: The calibration of the response curve requires the </a:t>
            </a:r>
            <a:r>
              <a:rPr lang="en-US" sz="2400" i="0" u="none" strike="noStrike" baseline="0" dirty="0"/>
              <a:t>consensus estimates of how outcomes might be affected by changes in the input variables for each segment</a:t>
            </a:r>
            <a:r>
              <a:rPr lang="en-US" sz="2400" b="0" i="0" u="none" strike="noStrike" baseline="0" dirty="0"/>
              <a:t>. For instance, how much additional sales would be generated by an increase of 50% in the sales force allocated to a specific customer segment or product? Obtaining accurate and consistent consensus estimates from a group of managers and experts is as much an art as it is a science. It requires free information exchange, constructive feedback, and a constructive discussion of the </a:t>
            </a:r>
            <a:r>
              <a:rPr lang="en-US" sz="2400" i="0" u="none" strike="noStrike" baseline="0" dirty="0"/>
              <a:t>“what-if?” scenarios</a:t>
            </a:r>
            <a:r>
              <a:rPr lang="en-US" sz="2400" b="0" i="0" u="none" strike="noStrike" baseline="0" dirty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i="0" u="none" strike="noStrike" baseline="0" dirty="0"/>
              <a:t>Category-specific level constraints (optional)</a:t>
            </a:r>
            <a:r>
              <a:rPr lang="en-US" sz="2400" b="0" i="0" u="none" strike="noStrike" baseline="0" dirty="0"/>
              <a:t>: The number of periods to forecast will be available if either the </a:t>
            </a:r>
            <a:r>
              <a:rPr lang="en-US" sz="2400" i="0" u="none" strike="noStrike" baseline="0" dirty="0"/>
              <a:t>Advanced Bass model </a:t>
            </a:r>
            <a:r>
              <a:rPr lang="en-US" sz="2400" b="0" i="0" u="none" strike="noStrike" baseline="0" dirty="0"/>
              <a:t>template or the Variable market potential options are selected. Enter the number of periods you want to forecast. Notice that this option simply creates placeholders for anticipated market potential and/or price and advertising levels; it does not generate forecasts.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5262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64F28-CFAC-4C0B-9D86-A87E494A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Run the Model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CB0B0-09C4-4085-829B-D22148C5B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5866CB-55C1-4419-9207-E94BEA22F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18059"/>
            <a:ext cx="4953000" cy="6621881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E4370A-813C-46CF-ABF2-6C9D31F4C949}"/>
              </a:ext>
            </a:extLst>
          </p:cNvPr>
          <p:cNvSpPr txBox="1"/>
          <p:nvPr/>
        </p:nvSpPr>
        <p:spPr>
          <a:xfrm rot="19487057">
            <a:off x="7456707" y="3091427"/>
            <a:ext cx="4495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Total costs (budget) allocated across multiple media (categories)  and our </a:t>
            </a:r>
            <a:r>
              <a:rPr lang="en-US" dirty="0" err="1">
                <a:sym typeface="Wingdings" panose="05000000000000000000" pitchFamily="2" charset="2"/>
              </a:rPr>
              <a:t>totak</a:t>
            </a:r>
            <a:r>
              <a:rPr lang="en-US" dirty="0">
                <a:sym typeface="Wingdings" panose="05000000000000000000" pitchFamily="2" charset="2"/>
              </a:rPr>
              <a:t> spending cannot be more than this amount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42990E-4CDF-4732-93BE-A0DE702BFEC3}"/>
              </a:ext>
            </a:extLst>
          </p:cNvPr>
          <p:cNvSpPr txBox="1"/>
          <p:nvPr/>
        </p:nvSpPr>
        <p:spPr>
          <a:xfrm rot="1052591">
            <a:off x="6150774" y="5870415"/>
            <a:ext cx="61441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  <a:ea typeface="+mj-ea"/>
                <a:cs typeface="+mj-cs"/>
                <a:sym typeface="Wingdings" panose="05000000000000000000" pitchFamily="2" charset="2"/>
              </a:rPr>
              <a:t> </a:t>
            </a:r>
            <a:r>
              <a:rPr lang="en-US" sz="1800" dirty="0">
                <a:solidFill>
                  <a:schemeClr val="tx2"/>
                </a:solidFill>
                <a:ea typeface="+mj-ea"/>
                <a:cs typeface="+mj-cs"/>
              </a:rPr>
              <a:t>Set </a:t>
            </a:r>
            <a:r>
              <a:rPr lang="en-US" sz="1800" i="1" dirty="0">
                <a:solidFill>
                  <a:srgbClr val="C00000"/>
                </a:solidFill>
                <a:ea typeface="+mj-ea"/>
                <a:cs typeface="+mj-cs"/>
              </a:rPr>
              <a:t>category-specific effort constraints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258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2C88B-C047-40D7-88A9-FAEE73014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i="0" u="none" strike="noStrike" baseline="0" dirty="0">
                <a:latin typeface="+mn-lt"/>
              </a:rPr>
              <a:t>Resource Allocation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9055E-A2DF-4E50-B5AE-847F4191E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2800" b="0" i="0" u="none" strike="noStrike" baseline="0" dirty="0"/>
              <a:t>Resource allocation analysis helps firms answer such questions as: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b="0" i="0" u="none" strike="noStrike" baseline="0" dirty="0"/>
              <a:t>How much should we spend in total during a given planning horizon?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b="0" i="0" u="none" strike="noStrike" baseline="0" dirty="0"/>
              <a:t>How should that spending get allocated to </a:t>
            </a:r>
            <a:r>
              <a:rPr lang="en-US" sz="3200" i="0" u="none" strike="noStrike" baseline="0" dirty="0">
                <a:solidFill>
                  <a:srgbClr val="C00000"/>
                </a:solidFill>
              </a:rPr>
              <a:t>each </a:t>
            </a:r>
            <a:r>
              <a:rPr lang="en-US" sz="2800" i="0" u="none" strike="noStrike" baseline="0" dirty="0"/>
              <a:t>marketing mix element</a:t>
            </a:r>
            <a:r>
              <a:rPr lang="en-US" sz="2800" b="0" i="0" u="none" strike="noStrike" baseline="0" dirty="0"/>
              <a:t>? How much of our budget should be spent on advertising and other forms of impersonal marketing communications? On sales promotion? On the sales force?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b="0" i="0" u="none" strike="noStrike" baseline="0" dirty="0"/>
              <a:t>How should individual budgets be allocated? To customers? To geographies? To </a:t>
            </a:r>
            <a:r>
              <a:rPr lang="en-US" sz="2800" b="0" i="0" u="none" strike="noStrike" baseline="0" dirty="0" err="1"/>
              <a:t>subelements</a:t>
            </a:r>
            <a:r>
              <a:rPr lang="en-US" sz="2800" b="0" dirty="0"/>
              <a:t> </a:t>
            </a:r>
            <a:r>
              <a:rPr lang="en-US" sz="2800" b="0" i="0" u="none" strike="noStrike" baseline="0" dirty="0"/>
              <a:t>of the marketing communications mix? Over time?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2712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0F78B-F198-48FF-933E-EFA84B0E6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0" u="none" strike="noStrike" baseline="0" dirty="0">
                <a:solidFill>
                  <a:srgbClr val="C00000"/>
                </a:solidFill>
                <a:latin typeface="+mn-lt"/>
              </a:rPr>
              <a:t>Resource Allocation </a:t>
            </a:r>
            <a:r>
              <a:rPr lang="en-US" sz="3200" i="0" u="none" strike="noStrike" baseline="0" dirty="0">
                <a:latin typeface="+mn-lt"/>
              </a:rPr>
              <a:t>Requirements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B89E3-079D-4C52-8115-D373BDE26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399"/>
            <a:ext cx="12192000" cy="6636521"/>
          </a:xfrm>
          <a:solidFill>
            <a:schemeClr val="bg1"/>
          </a:solidFill>
        </p:spPr>
        <p:txBody>
          <a:bodyPr/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000" dirty="0">
                <a:solidFill>
                  <a:schemeClr val="tx2"/>
                </a:solidFill>
                <a:ea typeface="+mj-ea"/>
                <a:cs typeface="+mj-cs"/>
              </a:rPr>
              <a:t>Base scenario:</a:t>
            </a:r>
          </a:p>
          <a:p>
            <a:pPr marL="942975" lvl="1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2"/>
                </a:solidFill>
                <a:ea typeface="+mj-ea"/>
                <a:cs typeface="+mj-cs"/>
              </a:rPr>
              <a:t>Select the data block that contains the </a:t>
            </a:r>
            <a:r>
              <a:rPr lang="en-US" sz="2800" i="1" dirty="0">
                <a:solidFill>
                  <a:srgbClr val="FF0000"/>
                </a:solidFill>
                <a:ea typeface="+mj-ea"/>
                <a:cs typeface="+mj-cs"/>
              </a:rPr>
              <a:t>base scenario (current levels of effort and outcome).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000" dirty="0">
                <a:solidFill>
                  <a:srgbClr val="C00000"/>
                </a:solidFill>
                <a:ea typeface="+mj-ea"/>
                <a:cs typeface="+mj-cs"/>
              </a:rPr>
              <a:t>Response functions:</a:t>
            </a:r>
          </a:p>
          <a:p>
            <a:pPr marL="885825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tx2"/>
                </a:solidFill>
                <a:ea typeface="+mj-ea"/>
                <a:cs typeface="+mj-cs"/>
              </a:rPr>
              <a:t>Select the data blocks that contain the </a:t>
            </a:r>
            <a:r>
              <a:rPr lang="en-US" sz="2800" i="1" dirty="0">
                <a:solidFill>
                  <a:srgbClr val="C00000"/>
                </a:solidFill>
                <a:ea typeface="+mj-ea"/>
                <a:cs typeface="+mj-cs"/>
              </a:rPr>
              <a:t>effort data (X) </a:t>
            </a:r>
            <a:r>
              <a:rPr lang="en-US" sz="2800" dirty="0">
                <a:solidFill>
                  <a:schemeClr val="tx2"/>
                </a:solidFill>
                <a:ea typeface="+mj-ea"/>
                <a:cs typeface="+mj-cs"/>
              </a:rPr>
              <a:t>and </a:t>
            </a:r>
            <a:r>
              <a:rPr lang="en-US" sz="2800" i="1" dirty="0">
                <a:solidFill>
                  <a:srgbClr val="C00000"/>
                </a:solidFill>
                <a:ea typeface="+mj-ea"/>
                <a:cs typeface="+mj-cs"/>
              </a:rPr>
              <a:t>impact data</a:t>
            </a:r>
            <a:r>
              <a:rPr lang="en-US" sz="2800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US" sz="2800" i="1" dirty="0">
                <a:solidFill>
                  <a:srgbClr val="C00000"/>
                </a:solidFill>
                <a:ea typeface="+mj-ea"/>
                <a:cs typeface="+mj-cs"/>
              </a:rPr>
              <a:t>(Y) </a:t>
            </a:r>
            <a:r>
              <a:rPr lang="en-US" sz="2800" i="1" dirty="0">
                <a:solidFill>
                  <a:srgbClr val="0070C0"/>
                </a:solidFill>
                <a:ea typeface="+mj-ea"/>
                <a:cs typeface="+mj-cs"/>
              </a:rPr>
              <a:t>over multiple categories </a:t>
            </a:r>
            <a:r>
              <a:rPr lang="en-US" sz="2800" dirty="0">
                <a:solidFill>
                  <a:schemeClr val="tx2"/>
                </a:solidFill>
                <a:ea typeface="+mj-ea"/>
                <a:cs typeface="+mj-cs"/>
              </a:rPr>
              <a:t>to calibrate your </a:t>
            </a:r>
            <a:r>
              <a:rPr lang="en-US" sz="2800" i="1" dirty="0">
                <a:solidFill>
                  <a:srgbClr val="C00000"/>
                </a:solidFill>
                <a:ea typeface="+mj-ea"/>
                <a:cs typeface="+mj-cs"/>
              </a:rPr>
              <a:t>response functions</a:t>
            </a:r>
            <a:r>
              <a:rPr lang="en-US" sz="2800" dirty="0">
                <a:solidFill>
                  <a:schemeClr val="tx2"/>
                </a:solidFill>
                <a:ea typeface="+mj-ea"/>
                <a:cs typeface="+mj-cs"/>
              </a:rPr>
              <a:t>.</a:t>
            </a:r>
            <a:endParaRPr lang="en-US" sz="3200" dirty="0">
              <a:solidFill>
                <a:schemeClr val="tx2"/>
              </a:solidFill>
              <a:ea typeface="+mj-ea"/>
              <a:cs typeface="+mj-cs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000" dirty="0">
                <a:solidFill>
                  <a:schemeClr val="tx2"/>
                </a:solidFill>
                <a:ea typeface="+mj-ea"/>
                <a:cs typeface="+mj-cs"/>
              </a:rPr>
              <a:t>Constraints:</a:t>
            </a:r>
          </a:p>
          <a:p>
            <a:pPr marL="914400" lvl="1" indent="-5715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dirty="0">
                <a:solidFill>
                  <a:schemeClr val="tx2"/>
                </a:solidFill>
                <a:ea typeface="+mj-ea"/>
                <a:cs typeface="+mj-cs"/>
              </a:rPr>
              <a:t>Set </a:t>
            </a:r>
            <a:r>
              <a:rPr lang="en-US" sz="2600" i="1" dirty="0">
                <a:solidFill>
                  <a:srgbClr val="C00000"/>
                </a:solidFill>
                <a:ea typeface="+mj-ea"/>
                <a:cs typeface="+mj-cs"/>
              </a:rPr>
              <a:t>global minimum effort constraint</a:t>
            </a:r>
            <a:r>
              <a:rPr lang="en-US" sz="2600" dirty="0">
                <a:solidFill>
                  <a:schemeClr val="tx2"/>
                </a:solidFill>
                <a:ea typeface="+mj-ea"/>
                <a:cs typeface="+mj-cs"/>
              </a:rPr>
              <a:t>: The minimum level of effort constraint. Often this will be set to zero to prevent the software from a solution with negative levels of effort.</a:t>
            </a:r>
          </a:p>
          <a:p>
            <a:pPr marL="914400" lvl="1" indent="-5715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dirty="0">
                <a:solidFill>
                  <a:schemeClr val="tx2"/>
                </a:solidFill>
                <a:ea typeface="+mj-ea"/>
                <a:cs typeface="+mj-cs"/>
              </a:rPr>
              <a:t>Set </a:t>
            </a:r>
            <a:r>
              <a:rPr lang="en-US" sz="2600" i="1" dirty="0">
                <a:solidFill>
                  <a:srgbClr val="C00000"/>
                </a:solidFill>
                <a:ea typeface="+mj-ea"/>
                <a:cs typeface="+mj-cs"/>
              </a:rPr>
              <a:t>global maximum effort constraint</a:t>
            </a:r>
            <a:r>
              <a:rPr lang="en-US" sz="2600" dirty="0">
                <a:solidFill>
                  <a:schemeClr val="tx2"/>
                </a:solidFill>
                <a:ea typeface="+mj-ea"/>
                <a:cs typeface="+mj-cs"/>
              </a:rPr>
              <a:t>: The maximum level of effort constraint across all categories.</a:t>
            </a:r>
          </a:p>
          <a:p>
            <a:pPr marL="914400" lvl="1" indent="-5715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600" dirty="0">
                <a:solidFill>
                  <a:schemeClr val="tx2"/>
                </a:solidFill>
                <a:ea typeface="+mj-ea"/>
                <a:cs typeface="+mj-cs"/>
              </a:rPr>
              <a:t>Set </a:t>
            </a:r>
            <a:r>
              <a:rPr lang="en-US" sz="2600" i="1" dirty="0">
                <a:solidFill>
                  <a:srgbClr val="C00000"/>
                </a:solidFill>
                <a:ea typeface="+mj-ea"/>
                <a:cs typeface="+mj-cs"/>
              </a:rPr>
              <a:t>category-specific effort constraints</a:t>
            </a:r>
            <a:r>
              <a:rPr lang="en-US" sz="2600" dirty="0">
                <a:solidFill>
                  <a:schemeClr val="tx2"/>
                </a:solidFill>
                <a:ea typeface="+mj-ea"/>
                <a:cs typeface="+mj-cs"/>
              </a:rPr>
              <a:t>: Select the data block that contains your category specific constraints.</a:t>
            </a:r>
          </a:p>
        </p:txBody>
      </p:sp>
    </p:spTree>
    <p:extLst>
      <p:ext uri="{BB962C8B-B14F-4D97-AF65-F5344CB8AC3E}">
        <p14:creationId xmlns:p14="http://schemas.microsoft.com/office/powerpoint/2010/main" val="1623004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7DA1-B922-43BD-821F-FAE0552CE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Input Data and Settings for Response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4DB7E2-A01D-4310-B18E-2B970F750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419" y="1110953"/>
            <a:ext cx="8964276" cy="4229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8178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7C58-43C5-49C3-BA66-DA7DE123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Function Model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8F3B3-95D2-472F-8DF2-CF91E8ED0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03" y="685800"/>
            <a:ext cx="7983197" cy="5486400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sz="2800" i="0" u="none" strike="noStrike" baseline="0" dirty="0" err="1">
                <a:solidFill>
                  <a:srgbClr val="C00000"/>
                </a:solidFill>
              </a:rPr>
              <a:t>AdBudg</a:t>
            </a:r>
            <a:r>
              <a:rPr lang="en-US" sz="2800" i="0" u="none" strike="noStrike" baseline="0" dirty="0">
                <a:solidFill>
                  <a:srgbClr val="C00000"/>
                </a:solidFill>
              </a:rPr>
              <a:t> and Logit response functions </a:t>
            </a:r>
            <a:r>
              <a:rPr lang="en-US" sz="2800" b="0" i="0" u="none" strike="noStrike" baseline="0" dirty="0"/>
              <a:t>are </a:t>
            </a:r>
            <a:r>
              <a:rPr lang="en-US" sz="2800" i="1" u="none" strike="noStrike" baseline="0" dirty="0"/>
              <a:t>S-shaped functions </a:t>
            </a:r>
            <a:r>
              <a:rPr lang="en-US" sz="2800" b="0" i="0" u="none" strike="noStrike" baseline="0" dirty="0"/>
              <a:t>that allow outcomes to increase very slowly as you increase effort from low levels, and then accelerate rapidly, before eventually reaching a plateau, or saturation level.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An Exponential response function </a:t>
            </a:r>
            <a:r>
              <a:rPr lang="en-US" sz="2800" b="0" i="0" u="none" strike="noStrike" baseline="0" dirty="0"/>
              <a:t>increases rapidly at the very beginning, and each additional effort unit has a marginally lower impact than the previous effort unit.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i="0" u="none" strike="noStrike" baseline="0" dirty="0">
                <a:solidFill>
                  <a:srgbClr val="C00000"/>
                </a:solidFill>
              </a:rPr>
              <a:t>Automatic </a:t>
            </a:r>
            <a:r>
              <a:rPr lang="en-US" sz="2800" b="0" i="0" u="none" strike="noStrike" baseline="0" dirty="0"/>
              <a:t>will select the most appropriate response function for each Category. The response function used for each category will be indicated in the report produced.</a:t>
            </a:r>
            <a:endParaRPr lang="en-US" sz="3200" b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4AD7D-F5AF-4353-AA50-2B287474F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1026" y="1"/>
            <a:ext cx="3510974" cy="19057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956FE9-3B63-4350-9BC2-15A57AC74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026" y="4114800"/>
            <a:ext cx="2468870" cy="26054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5D548F-6588-486E-9A37-6F4BC4822C94}"/>
                  </a:ext>
                </a:extLst>
              </p:cNvPr>
              <p:cNvSpPr txBox="1"/>
              <p:nvPr/>
            </p:nvSpPr>
            <p:spPr>
              <a:xfrm>
                <a:off x="7893434" y="2435052"/>
                <a:ext cx="6102882" cy="5321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0" i="1" u="none" strike="noStrike" baseline="0" dirty="0">
                    <a:latin typeface="Times New Roman" panose="02020603050405020304" pitchFamily="18" charset="0"/>
                  </a:rPr>
                  <a:t>Y </a:t>
                </a:r>
                <a:r>
                  <a:rPr lang="en-US" sz="2800" b="0" i="0" u="none" strike="noStrike" baseline="0" dirty="0">
                    <a:latin typeface="SymbolMT"/>
                  </a:rPr>
                  <a:t>= </a:t>
                </a:r>
                <a:r>
                  <a:rPr lang="en-US" sz="2800" b="0" i="1" u="none" strike="noStrike" baseline="0" dirty="0" err="1">
                    <a:latin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</a:rPr>
                          <m:t>bX</m:t>
                        </m:r>
                      </m:sup>
                    </m:sSup>
                  </m:oMath>
                </a14:m>
                <a:r>
                  <a:rPr lang="en-US" sz="2800" b="0" i="0" u="none" strike="noStrike" baseline="0" dirty="0">
                    <a:latin typeface="TimesNewRoman"/>
                  </a:rPr>
                  <a:t> where X </a:t>
                </a:r>
                <a:r>
                  <a:rPr lang="en-US" sz="2800" b="0" i="0" u="none" strike="noStrike" baseline="0" dirty="0">
                    <a:latin typeface="SymbolMT"/>
                  </a:rPr>
                  <a:t>&gt; </a:t>
                </a:r>
                <a:r>
                  <a:rPr lang="en-US" sz="2800" b="0" i="0" u="none" strike="noStrike" baseline="0" dirty="0">
                    <a:latin typeface="TimesNewRoman"/>
                  </a:rPr>
                  <a:t>0</a:t>
                </a:r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5D548F-6588-486E-9A37-6F4BC4822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3434" y="2435052"/>
                <a:ext cx="6102882" cy="532197"/>
              </a:xfrm>
              <a:prstGeom prst="rect">
                <a:avLst/>
              </a:prstGeom>
              <a:blipFill>
                <a:blip r:embed="rId4"/>
                <a:stretch>
                  <a:fillRect l="-2098" t="-10227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FFED37-DDA7-4304-8FB2-0B25895B946B}"/>
                  </a:ext>
                </a:extLst>
              </p:cNvPr>
              <p:cNvSpPr txBox="1"/>
              <p:nvPr/>
            </p:nvSpPr>
            <p:spPr>
              <a:xfrm>
                <a:off x="7907242" y="3192939"/>
                <a:ext cx="4114800" cy="8824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i="1" u="none" strike="noStrike" baseline="0" dirty="0">
                    <a:latin typeface="Georgia" panose="02040502050405020303" pitchFamily="18" charset="0"/>
                  </a:rPr>
                  <a:t>The modified exponential model </a:t>
                </a:r>
              </a:p>
              <a:p>
                <a:r>
                  <a:rPr lang="es-ES" sz="3200" b="0" i="1" u="none" strike="noStrike" baseline="0" dirty="0">
                    <a:latin typeface="Times New Roman" panose="02020603050405020304" pitchFamily="18" charset="0"/>
                  </a:rPr>
                  <a:t>Y </a:t>
                </a:r>
                <a:r>
                  <a:rPr lang="es-ES" sz="3200" b="0" i="0" u="none" strike="noStrike" baseline="0" dirty="0">
                    <a:latin typeface="SymbolMT"/>
                  </a:rPr>
                  <a:t>= </a:t>
                </a:r>
                <a:r>
                  <a:rPr lang="es-ES" sz="3200" b="0" i="1" u="none" strike="noStrike" baseline="0" dirty="0">
                    <a:latin typeface="Times New Roman" panose="02020603050405020304" pitchFamily="18" charset="0"/>
                  </a:rPr>
                  <a:t>a </a:t>
                </a:r>
                <a:r>
                  <a:rPr lang="es-ES" sz="3200" b="0" i="0" u="none" strike="noStrike" baseline="0" dirty="0">
                    <a:latin typeface="TimesNewRoman"/>
                  </a:rPr>
                  <a:t>(1</a:t>
                </a:r>
                <a:r>
                  <a:rPr lang="es-ES" sz="3200" b="0" i="0" u="none" strike="noStrike" baseline="0" dirty="0">
                    <a:latin typeface="SymbolMT"/>
                  </a:rPr>
                  <a:t>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</a:rPr>
                          <m:t>bX</m:t>
                        </m:r>
                      </m:sup>
                    </m:sSup>
                  </m:oMath>
                </a14:m>
                <a:r>
                  <a:rPr lang="es-ES" sz="3200" b="0" i="0" u="none" strike="noStrike" baseline="0" dirty="0">
                    <a:latin typeface="TimesNewRoman"/>
                  </a:rPr>
                  <a:t>) </a:t>
                </a:r>
                <a:r>
                  <a:rPr lang="es-ES" sz="3200" b="0" i="0" u="none" strike="noStrike" baseline="0" dirty="0">
                    <a:latin typeface="SymbolMT"/>
                  </a:rPr>
                  <a:t>+ </a:t>
                </a:r>
                <a:r>
                  <a:rPr lang="es-ES" sz="3200" b="0" i="1" u="none" strike="noStrike" baseline="0" dirty="0">
                    <a:latin typeface="Times New Roman" panose="02020603050405020304" pitchFamily="18" charset="0"/>
                  </a:rPr>
                  <a:t>c</a:t>
                </a:r>
                <a:r>
                  <a:rPr lang="es-ES" sz="3200" b="0" i="0" u="none" strike="noStrike" baseline="0" dirty="0">
                    <a:latin typeface="TimesNewRoman"/>
                  </a:rPr>
                  <a:t> </a:t>
                </a:r>
                <a:endParaRPr lang="en-US" sz="3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FFED37-DDA7-4304-8FB2-0B25895B9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242" y="3192939"/>
                <a:ext cx="4114800" cy="882486"/>
              </a:xfrm>
              <a:prstGeom prst="rect">
                <a:avLst/>
              </a:prstGeom>
              <a:blipFill>
                <a:blip r:embed="rId5"/>
                <a:stretch>
                  <a:fillRect l="-3704" t="-413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D3F9202-638D-4C39-8BE0-37BAA89FBECE}"/>
              </a:ext>
            </a:extLst>
          </p:cNvPr>
          <p:cNvSpPr txBox="1"/>
          <p:nvPr/>
        </p:nvSpPr>
        <p:spPr>
          <a:xfrm>
            <a:off x="8323603" y="4200392"/>
            <a:ext cx="7441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 + 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0522BA-E605-4421-B1C2-0E25C86F19EE}"/>
              </a:ext>
            </a:extLst>
          </p:cNvPr>
          <p:cNvSpPr txBox="1"/>
          <p:nvPr/>
        </p:nvSpPr>
        <p:spPr>
          <a:xfrm>
            <a:off x="7986703" y="5232877"/>
            <a:ext cx="11020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 + c)/2</a:t>
            </a:r>
          </a:p>
        </p:txBody>
      </p:sp>
    </p:spTree>
    <p:extLst>
      <p:ext uri="{BB962C8B-B14F-4D97-AF65-F5344CB8AC3E}">
        <p14:creationId xmlns:p14="http://schemas.microsoft.com/office/powerpoint/2010/main" val="2656764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B55F-9915-440C-9649-266BA1891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S-Curve</a:t>
            </a:r>
          </a:p>
        </p:txBody>
      </p:sp>
      <p:pic>
        <p:nvPicPr>
          <p:cNvPr id="5122" name="Picture 2" descr="basic s curve">
            <a:extLst>
              <a:ext uri="{FF2B5EF4-FFF2-40B4-BE49-F238E27FC236}">
                <a16:creationId xmlns:a16="http://schemas.microsoft.com/office/drawing/2014/main" id="{A05298EB-E58A-48CF-9CAC-B184999B4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49534"/>
            <a:ext cx="7398979" cy="535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4251BF-4A08-417B-8CCA-5AD8E5AF2204}"/>
              </a:ext>
            </a:extLst>
          </p:cNvPr>
          <p:cNvSpPr txBox="1"/>
          <p:nvPr/>
        </p:nvSpPr>
        <p:spPr>
          <a:xfrm>
            <a:off x="1828800" y="6435481"/>
            <a:ext cx="6097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https://blog.arkieva.com/basics-on-s-curves/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4196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9E7E2-F070-4F03-8039-0A42F90D9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B4818E-3F7E-49D0-8239-CF1B049A6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4" y="-119062"/>
            <a:ext cx="12194761" cy="3471862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438277-28FA-40BD-AA46-341CFE91FA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799816"/>
              </p:ext>
            </p:extLst>
          </p:nvPr>
        </p:nvGraphicFramePr>
        <p:xfrm>
          <a:off x="7761163" y="3657600"/>
          <a:ext cx="4267200" cy="3028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62AE145-0F8F-44DE-93FF-F60DF0A5A0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4577997"/>
              </p:ext>
            </p:extLst>
          </p:nvPr>
        </p:nvGraphicFramePr>
        <p:xfrm>
          <a:off x="5029889" y="3733800"/>
          <a:ext cx="2499809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Worksheet" r:id="rId5" imgW="2043236" imgH="2428789" progId="Excel.Sheet.8">
                  <p:embed/>
                </p:oleObj>
              </mc:Choice>
              <mc:Fallback>
                <p:oleObj name="Worksheet" r:id="rId5" imgW="2043236" imgH="2428789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29889" y="3733800"/>
                        <a:ext cx="2499809" cy="297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2ADB77-739A-4A13-8FD4-3B44C865A475}"/>
                  </a:ext>
                </a:extLst>
              </p:cNvPr>
              <p:cNvSpPr txBox="1"/>
              <p:nvPr/>
            </p:nvSpPr>
            <p:spPr>
              <a:xfrm>
                <a:off x="-12782" y="3733800"/>
                <a:ext cx="6108782" cy="13542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Share/Sale Response =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/>
                  <a:t>min + (max-min) </a:t>
                </a:r>
                <a:r>
                  <a:rPr lang="en-US" sz="2400" dirty="0"/>
                  <a:t>x 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( </m:t>
                    </m:r>
                    <m:f>
                      <m:f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3200" dirty="0"/>
                              <m:t>adv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3200" dirty="0"/>
                          <m:t>d</m:t>
                        </m:r>
                        <m:r>
                          <m:rPr>
                            <m:nor/>
                          </m:rPr>
                          <a:rPr lang="en-US" sz="3200" dirty="0"/>
                          <m:t> +</m:t>
                        </m:r>
                        <m:sSup>
                          <m:sSupPr>
                            <m:ctrlPr>
                              <a:rPr lang="en-US" sz="32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3200" dirty="0"/>
                              <m:t>adv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den>
                    </m:f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2ADB77-739A-4A13-8FD4-3B44C865A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782" y="3733800"/>
                <a:ext cx="6108782" cy="1354282"/>
              </a:xfrm>
              <a:prstGeom prst="rect">
                <a:avLst/>
              </a:prstGeom>
              <a:blipFill>
                <a:blip r:embed="rId7"/>
                <a:stretch>
                  <a:fillRect l="-1597" t="-3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9F2BB1C-E207-487D-9D71-010049E4EA7A}"/>
              </a:ext>
            </a:extLst>
          </p:cNvPr>
          <p:cNvSpPr txBox="1"/>
          <p:nvPr/>
        </p:nvSpPr>
        <p:spPr>
          <a:xfrm>
            <a:off x="25564" y="5392137"/>
            <a:ext cx="6161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From </a:t>
            </a:r>
          </a:p>
          <a:p>
            <a:r>
              <a:rPr lang="en-US" dirty="0"/>
              <a:t>blue_mountain_coffee_adbudg.xls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31030E-66D0-4566-8380-21DFD0F802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908247"/>
            <a:ext cx="4698836" cy="5338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DB9E3E-13DF-46BC-86EC-14097D26B111}"/>
              </a:ext>
            </a:extLst>
          </p:cNvPr>
          <p:cNvSpPr txBox="1"/>
          <p:nvPr/>
        </p:nvSpPr>
        <p:spPr>
          <a:xfrm>
            <a:off x="9448800" y="4368224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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0F584E-0067-46F1-9F56-9F2C982676D7}"/>
              </a:ext>
            </a:extLst>
          </p:cNvPr>
          <p:cNvSpPr txBox="1"/>
          <p:nvPr/>
        </p:nvSpPr>
        <p:spPr>
          <a:xfrm>
            <a:off x="7010400" y="323472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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124240-98A1-46D2-869E-3B575E732F4E}"/>
              </a:ext>
            </a:extLst>
          </p:cNvPr>
          <p:cNvSpPr txBox="1"/>
          <p:nvPr/>
        </p:nvSpPr>
        <p:spPr>
          <a:xfrm>
            <a:off x="3581400" y="2319856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681F15-7A3A-406D-85BB-2BD58FB67AEB}"/>
              </a:ext>
            </a:extLst>
          </p:cNvPr>
          <p:cNvSpPr txBox="1"/>
          <p:nvPr/>
        </p:nvSpPr>
        <p:spPr>
          <a:xfrm>
            <a:off x="5989547" y="4718749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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5A7BE3-4114-4465-9225-40E1E508585A}"/>
              </a:ext>
            </a:extLst>
          </p:cNvPr>
          <p:cNvSpPr txBox="1"/>
          <p:nvPr/>
        </p:nvSpPr>
        <p:spPr>
          <a:xfrm>
            <a:off x="4343400" y="2843109"/>
            <a:ext cx="2837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Advertising budget=</a:t>
            </a:r>
            <a:r>
              <a:rPr lang="en-US" dirty="0" err="1"/>
              <a:t>Efffort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A59FCE-2D8C-4D8F-9B19-9CC3E1B16480}"/>
              </a:ext>
            </a:extLst>
          </p:cNvPr>
          <p:cNvSpPr txBox="1"/>
          <p:nvPr/>
        </p:nvSpPr>
        <p:spPr>
          <a:xfrm>
            <a:off x="2425618" y="418261"/>
            <a:ext cx="2589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Market share = impacts</a:t>
            </a:r>
          </a:p>
        </p:txBody>
      </p:sp>
    </p:spTree>
    <p:extLst>
      <p:ext uri="{BB962C8B-B14F-4D97-AF65-F5344CB8AC3E}">
        <p14:creationId xmlns:p14="http://schemas.microsoft.com/office/powerpoint/2010/main" val="1204948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7DA1-B922-43BD-821F-FAE0552CE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/>
              <a:t>Run sensitivity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3C1EE-C59E-4AB2-AAC8-2A2CB240A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0" i="0" u="none" strike="noStrike" baseline="0" dirty="0"/>
              <a:t>Sensitivity analysis performs numerous optimizations at various levels of global efforts.  </a:t>
            </a:r>
          </a:p>
          <a:p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1589813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EFDDFA-0610-492A-980E-DBE0CE95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i="0" dirty="0">
                <a:solidFill>
                  <a:schemeClr val="tx1"/>
                </a:solidFill>
                <a:latin typeface="+mn-lt"/>
              </a:rPr>
              <a:t>Interpreting the results</a:t>
            </a:r>
            <a:endParaRPr lang="en-US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6B3A01-B8DB-469B-8D02-51CA919F8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685800"/>
            <a:ext cx="11506200" cy="5486400"/>
          </a:xfrm>
        </p:spPr>
        <p:txBody>
          <a:bodyPr/>
          <a:lstStyle/>
          <a:p>
            <a:pPr algn="l"/>
            <a:r>
              <a:rPr lang="en-US" sz="2800" i="0" u="none" strike="noStrike" baseline="0" dirty="0">
                <a:solidFill>
                  <a:srgbClr val="404040"/>
                </a:solidFill>
              </a:rPr>
              <a:t>Response function </a:t>
            </a:r>
            <a:r>
              <a:rPr lang="en-US" sz="3200" i="1" u="none" strike="noStrike" baseline="0" dirty="0">
                <a:solidFill>
                  <a:srgbClr val="404040"/>
                </a:solidFill>
              </a:rPr>
              <a:t>calibration</a:t>
            </a:r>
            <a:endParaRPr lang="en-US" sz="2800" i="1" u="none" strike="noStrike" baseline="0" dirty="0">
              <a:solidFill>
                <a:srgbClr val="404040"/>
              </a:solidFill>
            </a:endParaRPr>
          </a:p>
          <a:p>
            <a:pPr algn="l"/>
            <a:r>
              <a:rPr lang="en-US" sz="2800" i="0" u="none" strike="noStrike" baseline="0" dirty="0">
                <a:solidFill>
                  <a:srgbClr val="000000"/>
                </a:solidFill>
              </a:rPr>
              <a:t>The report will display the response functions calculated </a:t>
            </a:r>
            <a:r>
              <a:rPr lang="en-US" sz="2800" i="0" u="none" strike="noStrike" baseline="0" dirty="0">
                <a:solidFill>
                  <a:srgbClr val="C00000"/>
                </a:solidFill>
              </a:rPr>
              <a:t>for each category.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23C67A-5662-45B7-8878-DC9900F1550C}"/>
              </a:ext>
            </a:extLst>
          </p:cNvPr>
          <p:cNvSpPr txBox="1"/>
          <p:nvPr/>
        </p:nvSpPr>
        <p:spPr>
          <a:xfrm>
            <a:off x="240400" y="2667000"/>
            <a:ext cx="1176019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2400" b="1" i="1" u="none" strike="noStrike" baseline="0" dirty="0">
                <a:latin typeface="Georgia" panose="02040502050405020303" pitchFamily="18" charset="0"/>
              </a:rPr>
              <a:t>Parameters</a:t>
            </a:r>
            <a:r>
              <a:rPr lang="en-US" sz="2400" b="0" i="1" u="none" strike="noStrike" baseline="0" dirty="0">
                <a:latin typeface="Georgia" panose="02040502050405020303" pitchFamily="18" charset="0"/>
              </a:rPr>
              <a:t> </a:t>
            </a:r>
            <a:r>
              <a:rPr lang="en-US" sz="2400" b="0" i="0" u="none" strike="noStrike" baseline="0" dirty="0">
                <a:latin typeface="Georgia" panose="02040502050405020303" pitchFamily="18" charset="0"/>
              </a:rPr>
              <a:t>are the constants (usually the a’s and b’s) in the mathematical representation of models. To make a model form apply to a specific situation, we must estimate or guess what these values are; in this way we infuse life into the abstract model. Parameters often have direct marketing interpretations (e.g., market potential or price elasticity).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b="1" i="1" u="none" strike="noStrike" baseline="0" dirty="0">
                <a:latin typeface="Georgia" panose="02040502050405020303" pitchFamily="18" charset="0"/>
              </a:rPr>
              <a:t>Calibration</a:t>
            </a:r>
            <a:r>
              <a:rPr lang="en-US" sz="2400" b="0" i="1" u="none" strike="noStrike" baseline="0" dirty="0">
                <a:latin typeface="Georgia" panose="02040502050405020303" pitchFamily="18" charset="0"/>
              </a:rPr>
              <a:t> </a:t>
            </a:r>
            <a:r>
              <a:rPr lang="en-US" sz="2400" b="0" i="0" u="none" strike="noStrike" baseline="0" dirty="0">
                <a:latin typeface="Georgia" panose="02040502050405020303" pitchFamily="18" charset="0"/>
              </a:rPr>
              <a:t>is the process of determining </a:t>
            </a:r>
            <a:r>
              <a:rPr lang="en-US" sz="2400" b="1" i="1" u="none" strike="noStrike" baseline="0" dirty="0">
                <a:latin typeface="Georgia" panose="02040502050405020303" pitchFamily="18" charset="0"/>
              </a:rPr>
              <a:t>appropriate values of the parameters (i.e. coefficients)</a:t>
            </a:r>
            <a:r>
              <a:rPr lang="en-US" sz="2400" b="0" i="0" u="none" strike="noStrike" baseline="0" dirty="0">
                <a:latin typeface="Georgia" panose="02040502050405020303" pitchFamily="18" charset="0"/>
              </a:rPr>
              <a:t>. You might use statistical methods (i.e., linear regression), some sort of judgmental process (e.g., Delphi method), or a combination of approaches.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4222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0721-3C74-456A-AFD7-D75B7D28E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i="0" dirty="0"/>
              <a:t>Resource Allocation: Basic Framework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283045A-C002-4174-AC30-C20BAC15EFD7}"/>
              </a:ext>
            </a:extLst>
          </p:cNvPr>
          <p:cNvSpPr/>
          <p:nvPr/>
        </p:nvSpPr>
        <p:spPr bwMode="auto">
          <a:xfrm>
            <a:off x="1295400" y="1029780"/>
            <a:ext cx="3048000" cy="762000"/>
          </a:xfrm>
          <a:prstGeom prst="right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Marketing Mix Effort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FAB4425-7F28-4463-AE0A-2D912D64456F}"/>
              </a:ext>
            </a:extLst>
          </p:cNvPr>
          <p:cNvSpPr/>
          <p:nvPr/>
        </p:nvSpPr>
        <p:spPr bwMode="auto">
          <a:xfrm>
            <a:off x="6208606" y="1068514"/>
            <a:ext cx="3492418" cy="685800"/>
          </a:xfrm>
          <a:prstGeom prst="right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Impact: Market outcomes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4E84C8-E545-48CA-84F7-15BD98A6349E}"/>
              </a:ext>
            </a:extLst>
          </p:cNvPr>
          <p:cNvSpPr/>
          <p:nvPr/>
        </p:nvSpPr>
        <p:spPr bwMode="auto">
          <a:xfrm>
            <a:off x="4419600" y="673505"/>
            <a:ext cx="1828800" cy="176489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Market Mechanism modeled by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Response Functions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2FDDB2-0850-4D75-AB6D-7EFB211B3542}"/>
              </a:ext>
            </a:extLst>
          </p:cNvPr>
          <p:cNvSpPr txBox="1"/>
          <p:nvPr/>
        </p:nvSpPr>
        <p:spPr>
          <a:xfrm>
            <a:off x="9939" y="5337270"/>
            <a:ext cx="12029661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Use </a:t>
            </a:r>
            <a:r>
              <a:rPr lang="en-US" sz="2400" b="1" dirty="0"/>
              <a:t>Effort</a:t>
            </a:r>
            <a:r>
              <a:rPr lang="en-US" sz="2400" dirty="0"/>
              <a:t> Data &amp; </a:t>
            </a:r>
            <a:r>
              <a:rPr lang="en-US" sz="2400" b="1" dirty="0"/>
              <a:t>Impact</a:t>
            </a:r>
            <a:r>
              <a:rPr lang="en-US" sz="2400" dirty="0"/>
              <a:t> Data to infer the coefficients of </a:t>
            </a:r>
            <a:r>
              <a:rPr lang="en-US" sz="2400" b="1" dirty="0"/>
              <a:t>response function (model) </a:t>
            </a:r>
            <a:r>
              <a:rPr lang="en-US" sz="2400" dirty="0"/>
              <a:t>parameters </a:t>
            </a:r>
            <a:r>
              <a:rPr lang="en-US" sz="2400" dirty="0">
                <a:sym typeface="Wingdings" panose="05000000000000000000" pitchFamily="2" charset="2"/>
              </a:rPr>
              <a:t> Use </a:t>
            </a:r>
            <a:r>
              <a:rPr lang="en-US" sz="2400" b="1" dirty="0">
                <a:sym typeface="Wingdings" panose="05000000000000000000" pitchFamily="2" charset="2"/>
              </a:rPr>
              <a:t>the model </a:t>
            </a:r>
            <a:r>
              <a:rPr lang="en-US" sz="2400" dirty="0">
                <a:sym typeface="Wingdings" panose="05000000000000000000" pitchFamily="2" charset="2"/>
              </a:rPr>
              <a:t>and </a:t>
            </a:r>
            <a:r>
              <a:rPr lang="en-US" sz="2400" b="1" dirty="0"/>
              <a:t>Base Scenario </a:t>
            </a:r>
            <a:r>
              <a:rPr lang="en-US" sz="2400" dirty="0"/>
              <a:t>data to calculate the model fit at different marketing efforts &amp; to find the </a:t>
            </a:r>
            <a:r>
              <a:rPr lang="en-US" sz="2400" b="1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Optimized effort that optimizes the profit.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4BE517D-7A27-4B42-8C85-04E4D09C7663}"/>
              </a:ext>
            </a:extLst>
          </p:cNvPr>
          <p:cNvGraphicFramePr>
            <a:graphicFrameLocks noGrp="1"/>
          </p:cNvGraphicFramePr>
          <p:nvPr/>
        </p:nvGraphicFramePr>
        <p:xfrm>
          <a:off x="6426613" y="1985341"/>
          <a:ext cx="4622387" cy="1828800"/>
        </p:xfrm>
        <a:graphic>
          <a:graphicData uri="http://schemas.openxmlformats.org/drawingml/2006/table">
            <a:tbl>
              <a:tblPr/>
              <a:tblGrid>
                <a:gridCol w="4622387">
                  <a:extLst>
                    <a:ext uri="{9D8B030D-6E8A-4147-A177-3AD203B41FA5}">
                      <a16:colId xmlns:a16="http://schemas.microsoft.com/office/drawing/2014/main" val="42128204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1" dirty="0"/>
                        <a:t>Base Scenario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/>
                        <a:t>Current effort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5254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/>
                        <a:t>Current impact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9351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Cost per effort unit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5578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Margin (Revenue) per output unit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2482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356B225-FB10-4E8A-896D-A7B72EF25E4F}"/>
              </a:ext>
            </a:extLst>
          </p:cNvPr>
          <p:cNvSpPr txBox="1"/>
          <p:nvPr/>
        </p:nvSpPr>
        <p:spPr>
          <a:xfrm>
            <a:off x="30707" y="2075754"/>
            <a:ext cx="1298156" cy="193899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Effort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/>
              <a:t>Data </a:t>
            </a:r>
            <a:br>
              <a:rPr lang="en-US" sz="2400" dirty="0"/>
            </a:br>
            <a:r>
              <a:rPr lang="en-US" sz="2400" dirty="0"/>
              <a:t>+ </a:t>
            </a:r>
          </a:p>
          <a:p>
            <a:pPr algn="ctr"/>
            <a:r>
              <a:rPr lang="en-US" sz="2400" b="1" dirty="0"/>
              <a:t>Impact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/>
              <a:t>Data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A91641DE-199E-4024-B9AF-EEBF183124E9}"/>
              </a:ext>
            </a:extLst>
          </p:cNvPr>
          <p:cNvSpPr/>
          <p:nvPr/>
        </p:nvSpPr>
        <p:spPr bwMode="auto">
          <a:xfrm>
            <a:off x="1347964" y="2641390"/>
            <a:ext cx="1676400" cy="294662"/>
          </a:xfrm>
          <a:prstGeom prst="right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252E84-ADAC-4C9C-AE5E-169079B00E64}"/>
              </a:ext>
            </a:extLst>
          </p:cNvPr>
          <p:cNvSpPr txBox="1"/>
          <p:nvPr/>
        </p:nvSpPr>
        <p:spPr>
          <a:xfrm>
            <a:off x="3253036" y="2567206"/>
            <a:ext cx="28196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Coefficients of </a:t>
            </a:r>
          </a:p>
          <a:p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</a:rPr>
              <a:t>Response Functions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C4E500-3217-4F4C-894A-525ADC9BED91}"/>
              </a:ext>
            </a:extLst>
          </p:cNvPr>
          <p:cNvSpPr txBox="1"/>
          <p:nvPr/>
        </p:nvSpPr>
        <p:spPr>
          <a:xfrm>
            <a:off x="5630391" y="2825400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063DD5-ECAB-450F-9230-9F6B68154DA3}"/>
              </a:ext>
            </a:extLst>
          </p:cNvPr>
          <p:cNvSpPr txBox="1"/>
          <p:nvPr/>
        </p:nvSpPr>
        <p:spPr>
          <a:xfrm>
            <a:off x="6934200" y="4341171"/>
            <a:ext cx="5077462" cy="101566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defTabSz="685800" eaLnBrk="1" hangingPunct="1">
              <a:buFont typeface="Arial" panose="020B0604020202020204" pitchFamily="34" charset="0"/>
            </a:pPr>
            <a:r>
              <a:rPr lang="en-US" sz="2000" b="1" dirty="0">
                <a:latin typeface="+mn-lt"/>
                <a:cs typeface="+mn-cs"/>
              </a:rPr>
              <a:t>Find </a:t>
            </a:r>
          </a:p>
          <a:p>
            <a:pPr defTabSz="685800" eaLnBrk="1" hangingPunct="1">
              <a:buFont typeface="Arial" panose="020B0604020202020204" pitchFamily="34" charset="0"/>
            </a:pPr>
            <a:r>
              <a:rPr lang="en-US" sz="2000" b="1" dirty="0">
                <a:latin typeface="+mn-lt"/>
                <a:cs typeface="+mn-cs"/>
              </a:rPr>
              <a:t>Effort (Advertising Budget) of marketing mix that </a:t>
            </a:r>
            <a:r>
              <a:rPr lang="en-US" sz="2000" b="1" dirty="0">
                <a:solidFill>
                  <a:srgbClr val="C00000"/>
                </a:solidFill>
                <a:latin typeface="+mn-lt"/>
                <a:cs typeface="+mn-cs"/>
              </a:rPr>
              <a:t>optimizes net profit</a:t>
            </a:r>
            <a:r>
              <a:rPr lang="en-US" sz="2000" b="1" dirty="0">
                <a:latin typeface="+mn-lt"/>
                <a:cs typeface="+mn-cs"/>
              </a:rPr>
              <a:t>!</a:t>
            </a:r>
            <a:endParaRPr lang="en-US" sz="3200" b="1" dirty="0">
              <a:latin typeface="+mn-lt"/>
              <a:cs typeface="+mn-cs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96BC864B-8D8D-42EB-81F0-F995138FAD1F}"/>
              </a:ext>
            </a:extLst>
          </p:cNvPr>
          <p:cNvSpPr/>
          <p:nvPr/>
        </p:nvSpPr>
        <p:spPr bwMode="auto">
          <a:xfrm rot="5400000">
            <a:off x="4901993" y="2423346"/>
            <a:ext cx="304800" cy="3250788"/>
          </a:xfrm>
          <a:prstGeom prst="rightBrace">
            <a:avLst>
              <a:gd name="adj1" fmla="val 79946"/>
              <a:gd name="adj2" fmla="val 50000"/>
            </a:avLst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9CA121E-F12E-4E56-85AE-826EEF1D1F6D}"/>
              </a:ext>
            </a:extLst>
          </p:cNvPr>
          <p:cNvSpPr/>
          <p:nvPr/>
        </p:nvSpPr>
        <p:spPr bwMode="auto">
          <a:xfrm>
            <a:off x="3810000" y="4316233"/>
            <a:ext cx="2616612" cy="1015663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</a:rPr>
              <a:t>Optimization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Tool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(e.g., Excel Solver)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D036044-E859-43AD-AA29-C86407288937}"/>
              </a:ext>
            </a:extLst>
          </p:cNvPr>
          <p:cNvSpPr/>
          <p:nvPr/>
        </p:nvSpPr>
        <p:spPr bwMode="auto">
          <a:xfrm>
            <a:off x="6426612" y="4717963"/>
            <a:ext cx="507588" cy="235037"/>
          </a:xfrm>
          <a:prstGeom prst="rightArrow">
            <a:avLst>
              <a:gd name="adj1" fmla="val 50000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CA27ADE-451E-4844-A5D3-1B1E88363166}"/>
              </a:ext>
            </a:extLst>
          </p:cNvPr>
          <p:cNvSpPr/>
          <p:nvPr/>
        </p:nvSpPr>
        <p:spPr bwMode="auto">
          <a:xfrm>
            <a:off x="792143" y="1762090"/>
            <a:ext cx="2997613" cy="1015663"/>
          </a:xfrm>
          <a:prstGeom prst="ellipse">
            <a:avLst/>
          </a:prstGeom>
          <a:noFill/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</a:rPr>
              <a:t>Regression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Tool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9077545-FBBF-4CB5-AE37-981ED232F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954" y="2954233"/>
            <a:ext cx="1541305" cy="13107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9E8B5B-480C-434A-B49A-9667146F51E2}"/>
              </a:ext>
            </a:extLst>
          </p:cNvPr>
          <p:cNvSpPr txBox="1"/>
          <p:nvPr/>
        </p:nvSpPr>
        <p:spPr>
          <a:xfrm flipH="1">
            <a:off x="30707" y="4107640"/>
            <a:ext cx="20264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Over multiple </a:t>
            </a:r>
            <a:r>
              <a:rPr lang="en-US" b="1" dirty="0"/>
              <a:t>categories</a:t>
            </a:r>
            <a:r>
              <a:rPr lang="en-US" sz="1600" dirty="0"/>
              <a:t> where resource (budget) will be allocated!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0E4CF-A98D-4E13-8F0C-22527C25D87A}"/>
              </a:ext>
            </a:extLst>
          </p:cNvPr>
          <p:cNvSpPr txBox="1"/>
          <p:nvPr/>
        </p:nvSpPr>
        <p:spPr>
          <a:xfrm>
            <a:off x="884470" y="714631"/>
            <a:ext cx="2820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Resources/Efforts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FDC6F5-7A34-44C6-819D-D1CA065F54CD}"/>
              </a:ext>
            </a:extLst>
          </p:cNvPr>
          <p:cNvSpPr txBox="1"/>
          <p:nvPr/>
        </p:nvSpPr>
        <p:spPr>
          <a:xfrm>
            <a:off x="6248400" y="673505"/>
            <a:ext cx="3316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Performance/Impacts</a:t>
            </a:r>
          </a:p>
        </p:txBody>
      </p:sp>
    </p:spTree>
    <p:extLst>
      <p:ext uri="{BB962C8B-B14F-4D97-AF65-F5344CB8AC3E}">
        <p14:creationId xmlns:p14="http://schemas.microsoft.com/office/powerpoint/2010/main" val="4028061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55352-95A9-4F15-B05A-257644493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8 phenomena and Response Functions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4DBF48-7C92-4BBD-95D9-B00580100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1" y="1219200"/>
            <a:ext cx="5512460" cy="5674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221F3F-F901-4C43-901B-F958B5962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784" y="1211339"/>
            <a:ext cx="5459616" cy="56810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67060B-D89B-48BD-90BD-EA8353E40E72}"/>
              </a:ext>
            </a:extLst>
          </p:cNvPr>
          <p:cNvSpPr txBox="1"/>
          <p:nvPr/>
        </p:nvSpPr>
        <p:spPr>
          <a:xfrm>
            <a:off x="1440790" y="2743200"/>
            <a:ext cx="1981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u="none" strike="noStrike" baseline="0" dirty="0">
                <a:latin typeface="Georgia" panose="02040502050405020303" pitchFamily="18" charset="0"/>
              </a:rPr>
              <a:t>linear model </a:t>
            </a:r>
            <a:br>
              <a:rPr lang="en-US" sz="1800" b="1" i="1" u="none" strike="noStrike" baseline="0" dirty="0">
                <a:latin typeface="Georgia" panose="02040502050405020303" pitchFamily="18" charset="0"/>
              </a:rPr>
            </a:b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Y </a:t>
            </a:r>
            <a:r>
              <a:rPr lang="en-US" sz="2400" b="0" i="0" u="none" strike="noStrike" baseline="0" dirty="0">
                <a:latin typeface="SymbolMT"/>
              </a:rPr>
              <a:t>= </a:t>
            </a:r>
            <a:r>
              <a:rPr lang="en-US" sz="2400" b="0" i="1" u="none" strike="noStrike" baseline="0" dirty="0" err="1">
                <a:latin typeface="Times New Roman" panose="02020603050405020304" pitchFamily="18" charset="0"/>
              </a:rPr>
              <a:t>bX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NewRoman"/>
              </a:rPr>
              <a:t> 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64229F-1906-4279-BC80-B54EEE3F71B6}"/>
              </a:ext>
            </a:extLst>
          </p:cNvPr>
          <p:cNvSpPr txBox="1"/>
          <p:nvPr/>
        </p:nvSpPr>
        <p:spPr>
          <a:xfrm>
            <a:off x="3822039" y="2658052"/>
            <a:ext cx="239858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u="none" strike="noStrike" baseline="0" dirty="0">
                <a:latin typeface="Georgia" panose="02040502050405020303" pitchFamily="18" charset="0"/>
              </a:rPr>
              <a:t>linear model </a:t>
            </a:r>
            <a:br>
              <a:rPr lang="en-US" sz="1800" b="1" i="1" u="none" strike="noStrike" baseline="0" dirty="0">
                <a:latin typeface="Georgia" panose="02040502050405020303" pitchFamily="18" charset="0"/>
              </a:rPr>
            </a:b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Y </a:t>
            </a:r>
            <a:r>
              <a:rPr lang="en-US" sz="2400" b="0" i="0" u="none" strike="noStrike" baseline="0" dirty="0">
                <a:latin typeface="SymbolMT"/>
              </a:rPr>
              <a:t>= 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a </a:t>
            </a:r>
            <a:r>
              <a:rPr lang="en-US" sz="2400" b="0" i="0" u="none" strike="noStrike" baseline="0" dirty="0">
                <a:latin typeface="SymbolMT"/>
              </a:rPr>
              <a:t>+ </a:t>
            </a:r>
            <a:r>
              <a:rPr lang="en-US" sz="2400" b="0" i="1" u="none" strike="noStrike" baseline="0" dirty="0" err="1">
                <a:latin typeface="Times New Roman" panose="02020603050405020304" pitchFamily="18" charset="0"/>
              </a:rPr>
              <a:t>bX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NewRoman"/>
              </a:rPr>
              <a:t>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2B788D-8489-44C8-812A-D9CBA0D51F59}"/>
                  </a:ext>
                </a:extLst>
              </p:cNvPr>
              <p:cNvSpPr txBox="1"/>
              <p:nvPr/>
            </p:nvSpPr>
            <p:spPr>
              <a:xfrm>
                <a:off x="228600" y="584176"/>
                <a:ext cx="7620000" cy="6699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i="1" dirty="0">
                    <a:latin typeface="Times New Roman" panose="02020603050405020304" pitchFamily="18" charset="0"/>
                  </a:rPr>
                  <a:t>Y </a:t>
                </a:r>
                <a:r>
                  <a:rPr lang="en-US" dirty="0">
                    <a:latin typeface="SymbolMT"/>
                  </a:rPr>
                  <a:t>= </a:t>
                </a:r>
                <a:r>
                  <a:rPr lang="en-US" i="1" dirty="0">
                    <a:latin typeface="Times New Roman" panose="02020603050405020304" pitchFamily="18" charset="0"/>
                  </a:rPr>
                  <a:t>a </a:t>
                </a:r>
                <a:r>
                  <a:rPr lang="en-US" dirty="0">
                    <a:latin typeface="SymbolMT"/>
                  </a:rPr>
                  <a:t>+ </a:t>
                </a:r>
                <a:r>
                  <a:rPr lang="en-US" i="1" dirty="0" err="1">
                    <a:latin typeface="Times New Roman" panose="02020603050405020304" pitchFamily="18" charset="0"/>
                  </a:rPr>
                  <a:t>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Georgia" panose="02040502050405020303" pitchFamily="18" charset="0"/>
                  </a:rPr>
                  <a:t>[P1, P2, P3, P4, P5] </a:t>
                </a:r>
                <a:r>
                  <a:rPr lang="en-US" sz="1400" b="1" i="1" dirty="0"/>
                  <a:t>fractional root model</a:t>
                </a:r>
                <a:endParaRPr lang="en-US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Y </a:t>
                </a:r>
                <a:r>
                  <a:rPr lang="es-ES" sz="1800" b="0" i="0" u="none" strike="noStrike" baseline="0" dirty="0">
                    <a:latin typeface="SymbolMT"/>
                  </a:rPr>
                  <a:t>= </a:t>
                </a:r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a </a:t>
                </a:r>
                <a:r>
                  <a:rPr lang="es-ES" sz="1800" b="0" i="0" u="none" strike="noStrike" baseline="0" dirty="0">
                    <a:latin typeface="SymbolMT"/>
                  </a:rPr>
                  <a:t>+ </a:t>
                </a:r>
                <a:r>
                  <a:rPr lang="es-ES" sz="1800" b="0" i="1" u="none" strike="noStrike" baseline="0" dirty="0" err="1">
                    <a:latin typeface="Times New Roman" panose="02020603050405020304" pitchFamily="18" charset="0"/>
                  </a:rPr>
                  <a:t>bX</a:t>
                </a:r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 </a:t>
                </a:r>
                <a:r>
                  <a:rPr lang="es-ES" sz="1800" b="0" i="0" u="none" strike="noStrike" baseline="0" dirty="0">
                    <a:latin typeface="SymbolMT"/>
                  </a:rPr>
                  <a:t>+ </a:t>
                </a:r>
                <a:r>
                  <a:rPr lang="es-ES" sz="1800" b="0" i="1" u="none" strike="noStrike" baseline="0" dirty="0" err="1">
                    <a:latin typeface="Times New Roman" panose="02020603050405020304" pitchFamily="18" charset="0"/>
                  </a:rPr>
                  <a:t>c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18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s-E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sz="1800" b="0" i="1" u="none" strike="noStrike" baseline="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1800" b="0" i="0" u="none" strike="noStrike" baseline="0" dirty="0">
                    <a:latin typeface="SymbolMT"/>
                  </a:rPr>
                  <a:t>+ </a:t>
                </a:r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d</a:t>
                </a:r>
                <a:r>
                  <a:rPr lang="es-ES" sz="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s-E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1800" b="0" i="0" u="none" strike="noStrike" baseline="0" dirty="0">
                    <a:latin typeface="SymbolMT"/>
                  </a:rPr>
                  <a:t>+ </a:t>
                </a:r>
                <a:r>
                  <a:rPr lang="es-ES" sz="1800" b="0" i="0" u="none" strike="noStrike" baseline="0" dirty="0">
                    <a:latin typeface="TimesNewRoman"/>
                  </a:rPr>
                  <a:t>... </a:t>
                </a:r>
                <a:r>
                  <a:rPr lang="es-ES" sz="1400" b="0" i="0" u="none" strike="noStrike" baseline="0" dirty="0">
                    <a:latin typeface="TimesNewRoman"/>
                  </a:rPr>
                  <a:t>[</a:t>
                </a:r>
                <a:r>
                  <a:rPr lang="en-US" sz="1400" b="0" i="0" u="none" strike="noStrike" baseline="0" dirty="0">
                    <a:latin typeface="Georgia" panose="02040502050405020303" pitchFamily="18" charset="0"/>
                  </a:rPr>
                  <a:t>P1, P2, P3, P5, P6, and P8.] </a:t>
                </a:r>
                <a:r>
                  <a:rPr lang="en-US" sz="1400" b="1" i="1" dirty="0"/>
                  <a:t>power series model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2B788D-8489-44C8-812A-D9CBA0D51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84176"/>
                <a:ext cx="7620000" cy="669992"/>
              </a:xfrm>
              <a:prstGeom prst="rect">
                <a:avLst/>
              </a:prstGeom>
              <a:blipFill>
                <a:blip r:embed="rId4"/>
                <a:stretch>
                  <a:fillRect l="-560" t="-636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CBCCC80-4BAC-4F74-B052-9EE1A02D22B5}"/>
              </a:ext>
            </a:extLst>
          </p:cNvPr>
          <p:cNvSpPr txBox="1"/>
          <p:nvPr/>
        </p:nvSpPr>
        <p:spPr>
          <a:xfrm>
            <a:off x="1238879" y="6147183"/>
            <a:ext cx="16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1" u="none" strike="noStrike" baseline="0" dirty="0">
                <a:latin typeface="Times New Roman" panose="02020603050405020304" pitchFamily="18" charset="0"/>
              </a:rPr>
              <a:t>Y </a:t>
            </a:r>
            <a:r>
              <a:rPr lang="es-ES" sz="1800" b="0" i="0" u="none" strike="noStrike" baseline="0" dirty="0">
                <a:latin typeface="SymbolMT"/>
              </a:rPr>
              <a:t>= </a:t>
            </a:r>
            <a:r>
              <a:rPr lang="es-ES" sz="1800" b="0" i="1" u="none" strike="noStrike" baseline="0" dirty="0">
                <a:latin typeface="Times New Roman" panose="02020603050405020304" pitchFamily="18" charset="0"/>
              </a:rPr>
              <a:t>a </a:t>
            </a:r>
            <a:r>
              <a:rPr lang="es-ES" sz="1800" b="0" i="0" u="none" strike="noStrike" baseline="0" dirty="0">
                <a:latin typeface="SymbolMT"/>
              </a:rPr>
              <a:t>+ </a:t>
            </a:r>
            <a:r>
              <a:rPr lang="es-ES" sz="1800" b="0" i="1" u="none" strike="noStrike" baseline="0" dirty="0">
                <a:latin typeface="Times New Roman" panose="02020603050405020304" pitchFamily="18" charset="0"/>
              </a:rPr>
              <a:t>b </a:t>
            </a:r>
            <a:r>
              <a:rPr lang="es-ES" sz="1800" b="0" i="0" u="none" strike="noStrike" baseline="0" dirty="0" err="1">
                <a:latin typeface="TimesNewRoman"/>
              </a:rPr>
              <a:t>ln</a:t>
            </a:r>
            <a:r>
              <a:rPr lang="es-ES" sz="1800" b="0" i="0" u="none" strike="noStrike" baseline="0" dirty="0">
                <a:latin typeface="TimesNewRoman"/>
              </a:rPr>
              <a:t> </a:t>
            </a:r>
            <a:r>
              <a:rPr lang="es-ES" sz="1800" b="0" i="1" u="none" strike="noStrike" baseline="0" dirty="0">
                <a:latin typeface="Times New Roman" panose="02020603050405020304" pitchFamily="18" charset="0"/>
              </a:rPr>
              <a:t>X </a:t>
            </a:r>
            <a:r>
              <a:rPr lang="es-ES" sz="1800" b="0" i="0" u="none" strike="noStrike" baseline="0" dirty="0">
                <a:latin typeface="TimesNewRoman"/>
              </a:rPr>
              <a:t> 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C4271A-29D1-4370-A6BA-3489133CF0D1}"/>
              </a:ext>
            </a:extLst>
          </p:cNvPr>
          <p:cNvSpPr txBox="1"/>
          <p:nvPr/>
        </p:nvSpPr>
        <p:spPr>
          <a:xfrm>
            <a:off x="6553200" y="4800600"/>
            <a:ext cx="16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1" u="none" strike="noStrike" baseline="0" dirty="0">
                <a:latin typeface="Times New Roman" panose="02020603050405020304" pitchFamily="18" charset="0"/>
              </a:rPr>
              <a:t>Y </a:t>
            </a:r>
            <a:r>
              <a:rPr lang="es-ES" sz="1800" b="0" i="0" u="none" strike="noStrike" baseline="0" dirty="0">
                <a:latin typeface="SymbolMT"/>
              </a:rPr>
              <a:t>= </a:t>
            </a:r>
            <a:r>
              <a:rPr lang="es-ES" sz="1800" b="0" i="1" u="none" strike="noStrike" baseline="0" dirty="0">
                <a:latin typeface="Times New Roman" panose="02020603050405020304" pitchFamily="18" charset="0"/>
              </a:rPr>
              <a:t>a </a:t>
            </a:r>
            <a:r>
              <a:rPr lang="es-ES" sz="1800" b="0" i="0" u="none" strike="noStrike" baseline="0" dirty="0">
                <a:latin typeface="SymbolMT"/>
              </a:rPr>
              <a:t>+ </a:t>
            </a:r>
            <a:r>
              <a:rPr lang="es-ES" sz="1800" b="0" i="1" u="none" strike="noStrike" baseline="0" dirty="0">
                <a:latin typeface="Times New Roman" panose="02020603050405020304" pitchFamily="18" charset="0"/>
              </a:rPr>
              <a:t>b </a:t>
            </a:r>
            <a:r>
              <a:rPr lang="es-ES" sz="1800" b="0" i="0" u="none" strike="noStrike" baseline="0" dirty="0" err="1">
                <a:latin typeface="TimesNewRoman"/>
              </a:rPr>
              <a:t>ln</a:t>
            </a:r>
            <a:r>
              <a:rPr lang="es-ES" sz="1800" b="0" i="0" u="none" strike="noStrike" baseline="0" dirty="0">
                <a:latin typeface="TimesNewRoman"/>
              </a:rPr>
              <a:t> </a:t>
            </a:r>
            <a:r>
              <a:rPr lang="es-ES" sz="1800" b="0" i="1" u="none" strike="noStrike" baseline="0" dirty="0">
                <a:latin typeface="Times New Roman" panose="02020603050405020304" pitchFamily="18" charset="0"/>
              </a:rPr>
              <a:t>X </a:t>
            </a:r>
            <a:r>
              <a:rPr lang="es-ES" sz="1800" b="0" i="0" u="none" strike="noStrike" baseline="0" dirty="0">
                <a:latin typeface="TimesNewRoman"/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9C4903-FA62-4EF9-9CA6-39D31190010C}"/>
                  </a:ext>
                </a:extLst>
              </p:cNvPr>
              <p:cNvSpPr txBox="1"/>
              <p:nvPr/>
            </p:nvSpPr>
            <p:spPr>
              <a:xfrm>
                <a:off x="6553200" y="1817635"/>
                <a:ext cx="24384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i="1" u="none" strike="noStrike" baseline="0" dirty="0">
                    <a:latin typeface="Times New Roman" panose="02020603050405020304" pitchFamily="18" charset="0"/>
                  </a:rPr>
                  <a:t>Y </a:t>
                </a:r>
                <a:r>
                  <a:rPr lang="en-US" b="0" i="0" u="none" strike="noStrike" baseline="0" dirty="0">
                    <a:latin typeface="SymbolMT"/>
                  </a:rPr>
                  <a:t>= </a:t>
                </a:r>
                <a:r>
                  <a:rPr lang="en-US" b="0" i="1" u="none" strike="noStrike" baseline="0" dirty="0" err="1">
                    <a:latin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1600" i="1" dirty="0">
                            <a:latin typeface="Times New Roman" panose="02020603050405020304" pitchFamily="18" charset="0"/>
                          </a:rPr>
                          <m:t>bX</m:t>
                        </m:r>
                      </m:sup>
                    </m:sSup>
                  </m:oMath>
                </a14:m>
                <a:r>
                  <a:rPr lang="en-US" b="0" i="0" u="none" strike="noStrike" baseline="0" dirty="0">
                    <a:latin typeface="TimesNewRoman"/>
                  </a:rPr>
                  <a:t> where X </a:t>
                </a:r>
                <a:r>
                  <a:rPr lang="en-US" b="0" i="0" u="none" strike="noStrike" baseline="0" dirty="0">
                    <a:latin typeface="SymbolMT"/>
                  </a:rPr>
                  <a:t>&gt; </a:t>
                </a:r>
                <a:r>
                  <a:rPr lang="en-US" b="0" i="0" u="none" strike="noStrike" baseline="0" dirty="0">
                    <a:latin typeface="TimesNewRoman"/>
                  </a:rPr>
                  <a:t>0</a:t>
                </a:r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9C4903-FA62-4EF9-9CA6-39D311900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1817635"/>
                <a:ext cx="2438400" cy="400110"/>
              </a:xfrm>
              <a:prstGeom prst="rect">
                <a:avLst/>
              </a:prstGeom>
              <a:blipFill>
                <a:blip r:embed="rId5"/>
                <a:stretch>
                  <a:fillRect l="-2000" t="-4545" b="-19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1CCAAA2-C234-44F8-9D6B-3DF786C693C9}"/>
                  </a:ext>
                </a:extLst>
              </p:cNvPr>
              <p:cNvSpPr txBox="1"/>
              <p:nvPr/>
            </p:nvSpPr>
            <p:spPr>
              <a:xfrm>
                <a:off x="3802133" y="6112314"/>
                <a:ext cx="24384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i="1" u="none" strike="noStrike" baseline="0" dirty="0">
                    <a:latin typeface="Times New Roman" panose="02020603050405020304" pitchFamily="18" charset="0"/>
                  </a:rPr>
                  <a:t>Y </a:t>
                </a:r>
                <a:r>
                  <a:rPr lang="en-US" b="0" i="0" u="none" strike="noStrike" baseline="0" dirty="0">
                    <a:latin typeface="SymbolMT"/>
                  </a:rPr>
                  <a:t>= </a:t>
                </a:r>
                <a:r>
                  <a:rPr lang="en-US" b="0" i="1" u="none" strike="noStrike" baseline="0" dirty="0" err="1">
                    <a:latin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1600" i="1" dirty="0">
                            <a:latin typeface="Times New Roman" panose="02020603050405020304" pitchFamily="18" charset="0"/>
                          </a:rPr>
                          <m:t>bX</m:t>
                        </m:r>
                      </m:sup>
                    </m:sSup>
                  </m:oMath>
                </a14:m>
                <a:r>
                  <a:rPr lang="en-US" b="0" i="0" u="none" strike="noStrike" baseline="0" dirty="0">
                    <a:latin typeface="TimesNewRoman"/>
                  </a:rPr>
                  <a:t> where X </a:t>
                </a:r>
                <a:r>
                  <a:rPr lang="en-US" b="0" i="0" u="none" strike="noStrike" baseline="0" dirty="0">
                    <a:latin typeface="SymbolMT"/>
                  </a:rPr>
                  <a:t>&gt; </a:t>
                </a:r>
                <a:r>
                  <a:rPr lang="en-US" b="0" i="0" u="none" strike="noStrike" baseline="0" dirty="0">
                    <a:latin typeface="TimesNewRoman"/>
                  </a:rPr>
                  <a:t>0</a:t>
                </a:r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1CCAAA2-C234-44F8-9D6B-3DF786C69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133" y="6112314"/>
                <a:ext cx="2438400" cy="400110"/>
              </a:xfrm>
              <a:prstGeom prst="rect">
                <a:avLst/>
              </a:prstGeom>
              <a:blipFill>
                <a:blip r:embed="rId6"/>
                <a:stretch>
                  <a:fillRect l="-2250" t="-6154" b="-2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06538D-C607-487C-81ED-F6D6DC7086AC}"/>
                  </a:ext>
                </a:extLst>
              </p:cNvPr>
              <p:cNvSpPr txBox="1"/>
              <p:nvPr/>
            </p:nvSpPr>
            <p:spPr>
              <a:xfrm>
                <a:off x="1118419" y="5237185"/>
                <a:ext cx="1905000" cy="422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Y </a:t>
                </a:r>
                <a:r>
                  <a:rPr lang="es-ES" sz="1800" b="0" i="0" u="none" strike="noStrike" baseline="0" dirty="0">
                    <a:latin typeface="SymbolMT"/>
                  </a:rPr>
                  <a:t>= </a:t>
                </a:r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a</a:t>
                </a:r>
                <a:r>
                  <a:rPr lang="es-ES" sz="1800" b="0" i="0" u="none" strike="noStrike" baseline="0" dirty="0">
                    <a:latin typeface="TimesNewRoman"/>
                  </a:rPr>
                  <a:t>(1</a:t>
                </a:r>
                <a:r>
                  <a:rPr lang="es-ES" sz="1800" b="0" i="0" u="none" strike="noStrike" baseline="0" dirty="0">
                    <a:latin typeface="SymbolMT"/>
                  </a:rPr>
                  <a:t>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1800" i="1" dirty="0">
                            <a:latin typeface="Times New Roman" panose="02020603050405020304" pitchFamily="18" charset="0"/>
                          </a:rPr>
                          <m:t>bX</m:t>
                        </m:r>
                      </m:sup>
                    </m:sSup>
                  </m:oMath>
                </a14:m>
                <a:r>
                  <a:rPr lang="en-US" b="0" i="0" u="none" strike="noStrike" baseline="0" dirty="0">
                    <a:latin typeface="TimesNewRoman"/>
                  </a:rPr>
                  <a:t> </a:t>
                </a:r>
                <a:r>
                  <a:rPr lang="es-ES" sz="1800" b="0" i="0" u="none" strike="noStrike" baseline="0" dirty="0">
                    <a:latin typeface="TimesNewRoman"/>
                  </a:rPr>
                  <a:t>) </a:t>
                </a:r>
                <a:r>
                  <a:rPr lang="es-ES" sz="1800" b="0" i="0" u="none" strike="noStrike" baseline="0" dirty="0">
                    <a:latin typeface="SymbolMT"/>
                  </a:rPr>
                  <a:t>+ </a:t>
                </a:r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c</a:t>
                </a:r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06538D-C607-487C-81ED-F6D6DC708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419" y="5237185"/>
                <a:ext cx="1905000" cy="422231"/>
              </a:xfrm>
              <a:prstGeom prst="rect">
                <a:avLst/>
              </a:prstGeom>
              <a:blipFill>
                <a:blip r:embed="rId7"/>
                <a:stretch>
                  <a:fillRect l="-2556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65AD38-25CF-41FB-A081-EE4C6E616FCE}"/>
                  </a:ext>
                </a:extLst>
              </p:cNvPr>
              <p:cNvSpPr txBox="1"/>
              <p:nvPr/>
            </p:nvSpPr>
            <p:spPr>
              <a:xfrm>
                <a:off x="3846870" y="5656652"/>
                <a:ext cx="1905000" cy="422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Y </a:t>
                </a:r>
                <a:r>
                  <a:rPr lang="es-ES" sz="1800" b="0" i="0" u="none" strike="noStrike" baseline="0" dirty="0">
                    <a:latin typeface="SymbolMT"/>
                  </a:rPr>
                  <a:t>= </a:t>
                </a:r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a</a:t>
                </a:r>
                <a:r>
                  <a:rPr lang="es-ES" sz="1800" b="0" i="0" u="none" strike="noStrike" baseline="0" dirty="0">
                    <a:latin typeface="TimesNewRoman"/>
                  </a:rPr>
                  <a:t>(1</a:t>
                </a:r>
                <a:r>
                  <a:rPr lang="es-ES" sz="1800" b="0" i="0" u="none" strike="noStrike" baseline="0" dirty="0">
                    <a:latin typeface="SymbolMT"/>
                  </a:rPr>
                  <a:t>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1800" i="1" dirty="0">
                            <a:latin typeface="Times New Roman" panose="02020603050405020304" pitchFamily="18" charset="0"/>
                          </a:rPr>
                          <m:t>bX</m:t>
                        </m:r>
                      </m:sup>
                    </m:sSup>
                  </m:oMath>
                </a14:m>
                <a:r>
                  <a:rPr lang="en-US" b="0" i="0" u="none" strike="noStrike" baseline="0" dirty="0">
                    <a:latin typeface="TimesNewRoman"/>
                  </a:rPr>
                  <a:t> </a:t>
                </a:r>
                <a:r>
                  <a:rPr lang="es-ES" sz="1800" b="0" i="0" u="none" strike="noStrike" baseline="0" dirty="0">
                    <a:latin typeface="TimesNewRoman"/>
                  </a:rPr>
                  <a:t>) </a:t>
                </a:r>
                <a:r>
                  <a:rPr lang="es-ES" sz="1800" b="0" i="0" u="none" strike="noStrike" baseline="0" dirty="0">
                    <a:latin typeface="SymbolMT"/>
                  </a:rPr>
                  <a:t>+ </a:t>
                </a:r>
                <a:r>
                  <a:rPr lang="es-ES" sz="1800" b="0" i="1" u="none" strike="noStrike" baseline="0" dirty="0">
                    <a:latin typeface="Times New Roman" panose="02020603050405020304" pitchFamily="18" charset="0"/>
                  </a:rPr>
                  <a:t>c</a:t>
                </a:r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65AD38-25CF-41FB-A081-EE4C6E616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6870" y="5656652"/>
                <a:ext cx="1905000" cy="422231"/>
              </a:xfrm>
              <a:prstGeom prst="rect">
                <a:avLst/>
              </a:prstGeom>
              <a:blipFill>
                <a:blip r:embed="rId8"/>
                <a:stretch>
                  <a:fillRect l="-2556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4FA90C4E-5EBC-4E6A-8DF6-F65811F9F7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76914" y="2934449"/>
            <a:ext cx="1676400" cy="47970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FBF6B69-B7C6-4C66-98AA-EA7129C0AB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9964" y="5029200"/>
            <a:ext cx="1877496" cy="53725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AE2C991-6FCE-41A2-BDA6-E1AFCB252E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0" y="62931"/>
            <a:ext cx="3657600" cy="92435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9307364-4BDA-4891-A0AC-B6B94FA7AC69}"/>
              </a:ext>
            </a:extLst>
          </p:cNvPr>
          <p:cNvSpPr txBox="1"/>
          <p:nvPr/>
        </p:nvSpPr>
        <p:spPr>
          <a:xfrm>
            <a:off x="10210800" y="340440"/>
            <a:ext cx="2006599" cy="6155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1600" b="1" i="1" u="none" strike="noStrike" baseline="0" dirty="0">
                <a:latin typeface="Georgia" panose="02040502050405020303" pitchFamily="18" charset="0"/>
              </a:rPr>
              <a:t>ADBUDG Model </a:t>
            </a:r>
          </a:p>
          <a:p>
            <a:pPr algn="l"/>
            <a:r>
              <a:rPr lang="en-US" sz="1800" b="0" i="0" u="none" strike="noStrike" baseline="0" dirty="0">
                <a:latin typeface="Georgia" panose="02040502050405020303" pitchFamily="18" charset="0"/>
              </a:rPr>
              <a:t>[P1, P3, P4, P6]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BFC9F6-A9EF-46FC-8999-82813268E4BD}"/>
              </a:ext>
            </a:extLst>
          </p:cNvPr>
          <p:cNvSpPr txBox="1"/>
          <p:nvPr/>
        </p:nvSpPr>
        <p:spPr>
          <a:xfrm>
            <a:off x="10287000" y="2453089"/>
            <a:ext cx="6155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>
                <a:latin typeface="Georgia" panose="02040502050405020303" pitchFamily="18" charset="0"/>
              </a:rPr>
              <a:t>L</a:t>
            </a:r>
            <a:r>
              <a:rPr lang="en-US" sz="1800" b="1" i="1" u="none" strike="noStrike" baseline="0" dirty="0">
                <a:latin typeface="Georgia" panose="02040502050405020303" pitchFamily="18" charset="0"/>
              </a:rPr>
              <a:t>ogistic model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233692-D8FB-4F17-840F-E206EBB114F7}"/>
              </a:ext>
            </a:extLst>
          </p:cNvPr>
          <p:cNvSpPr txBox="1"/>
          <p:nvPr/>
        </p:nvSpPr>
        <p:spPr>
          <a:xfrm>
            <a:off x="6553200" y="1460999"/>
            <a:ext cx="8266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>
                <a:latin typeface="Georgia" panose="02040502050405020303" pitchFamily="18" charset="0"/>
              </a:rPr>
              <a:t>E</a:t>
            </a:r>
            <a:r>
              <a:rPr lang="en-US" sz="1800" b="1" i="1" u="none" strike="noStrike" baseline="0" dirty="0">
                <a:latin typeface="Georgia" panose="02040502050405020303" pitchFamily="18" charset="0"/>
              </a:rPr>
              <a:t>xponential model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8C5D0E-ED0B-4619-B8B8-C137FB72F354}"/>
              </a:ext>
            </a:extLst>
          </p:cNvPr>
          <p:cNvSpPr txBox="1"/>
          <p:nvPr/>
        </p:nvSpPr>
        <p:spPr>
          <a:xfrm>
            <a:off x="815502" y="5832145"/>
            <a:ext cx="8266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Georgia" panose="02040502050405020303" pitchFamily="18" charset="0"/>
              </a:rPr>
              <a:t>S</a:t>
            </a:r>
            <a:r>
              <a:rPr lang="en-US" sz="1800" b="1" u="none" strike="noStrike" baseline="0" dirty="0" err="1">
                <a:latin typeface="Georgia" panose="02040502050405020303" pitchFamily="18" charset="0"/>
              </a:rPr>
              <a:t>emilog</a:t>
            </a:r>
            <a:r>
              <a:rPr lang="en-US" sz="1800" b="1" u="none" strike="noStrike" baseline="0" dirty="0">
                <a:latin typeface="Georgia" panose="02040502050405020303" pitchFamily="18" charset="0"/>
              </a:rPr>
              <a:t>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48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2809875"/>
          <a:ext cx="8382000" cy="6762750"/>
          <a:chOff x="619125" y="2809875"/>
          <a:chExt cx="8382000" cy="6762750"/>
        </a:xfrm>
      </p:grpSpPr>
      <p:sp>
        <p:nvSpPr>
          <p:cNvPr id="4" name="TextBox 3"/>
          <p:cNvSpPr txBox="1"/>
          <p:nvPr/>
        </p:nvSpPr>
        <p:spPr>
          <a:xfrm>
            <a:off x="2209800" y="2809875"/>
            <a:ext cx="8991600" cy="104644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br>
              <a:rPr dirty="0"/>
            </a:br>
            <a:r>
              <a:rPr lang="en-US" sz="44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Response function calibration</a:t>
            </a:r>
            <a:r>
              <a:rPr lang="en-US" sz="1100" b="1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endParaRPr lang="en-US" sz="1000" b="1" dirty="0">
              <a:solidFill>
                <a:srgbClr val="000000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6762750"/>
          <a:chOff x="619125" y="0"/>
          <a:chExt cx="83820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TV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536830"/>
            <a:ext cx="8915400" cy="7694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buClr>
                <a:srgbClr val="000000">
                  <a:alpha val="100000"/>
                </a:srgbClr>
              </a:buClr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Model used: </a:t>
            </a:r>
            <a:r>
              <a:rPr lang="en-US" sz="4400" b="1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adbudg</a:t>
            </a:r>
            <a:endParaRPr lang="en-US" sz="4000" b="1" dirty="0">
              <a:solidFill>
                <a:srgbClr val="000000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B90073-D491-48D6-A964-DFFEE8F4D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17136"/>
            <a:ext cx="5670989" cy="40237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8E3260-31D7-4D0D-AEE7-03F63D01EC6C}"/>
              </a:ext>
            </a:extLst>
          </p:cNvPr>
          <p:cNvSpPr txBox="1"/>
          <p:nvPr/>
        </p:nvSpPr>
        <p:spPr>
          <a:xfrm flipH="1">
            <a:off x="6453156" y="1838990"/>
            <a:ext cx="5029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X: Effort (Advertising)</a:t>
            </a:r>
          </a:p>
          <a:p>
            <a:r>
              <a:rPr lang="en-US" sz="2400" dirty="0"/>
              <a:t>Y: Impact (Sales or Market Share)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CBD05-E9B1-4A0C-96A6-293C8BA2B38C}"/>
              </a:ext>
            </a:extLst>
          </p:cNvPr>
          <p:cNvSpPr txBox="1"/>
          <p:nvPr/>
        </p:nvSpPr>
        <p:spPr>
          <a:xfrm>
            <a:off x="381000" y="5779208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See also  Marketing Analytics: Data-Driven Techniques with Microsoft Excel (2014)  </a:t>
            </a:r>
            <a:r>
              <a:rPr lang="en-US" dirty="0">
                <a:hlinkClick r:id="rId3"/>
              </a:rPr>
              <a:t>https://apprize.best/microsoft/excel_4/33.html</a:t>
            </a:r>
            <a:r>
              <a:rPr lang="en-US" dirty="0"/>
              <a:t>   The whole book at </a:t>
            </a:r>
            <a:r>
              <a:rPr lang="en-US" dirty="0">
                <a:hlinkClick r:id="rId4"/>
              </a:rPr>
              <a:t>https://apprize.best/microsoft/excel_4/</a:t>
            </a:r>
            <a:r>
              <a:rPr lang="en-US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B0F3E6-1BBC-4D69-A887-F1F1E56F72C4}"/>
              </a:ext>
            </a:extLst>
          </p:cNvPr>
          <p:cNvSpPr txBox="1"/>
          <p:nvPr/>
        </p:nvSpPr>
        <p:spPr>
          <a:xfrm>
            <a:off x="3048492" y="2839160"/>
            <a:ext cx="60969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Georgia" panose="02040502050405020303" pitchFamily="18" charset="0"/>
              </a:rPr>
              <a:t>competitive effort levels directed toward sales entity </a:t>
            </a:r>
            <a:r>
              <a:rPr lang="en-US" sz="1800" b="0" i="1" u="none" strike="noStrike" baseline="0" dirty="0" err="1">
                <a:latin typeface="Georgia" panose="02040502050405020303" pitchFamily="18" charset="0"/>
              </a:rPr>
              <a:t>i</a:t>
            </a:r>
            <a:r>
              <a:rPr lang="en-US" sz="1800" b="0" i="1" u="none" strike="noStrike" baseline="0" dirty="0">
                <a:latin typeface="Georgia" panose="02040502050405020303" pitchFamily="18" charset="0"/>
              </a:rPr>
              <a:t> </a:t>
            </a:r>
            <a:r>
              <a:rPr lang="en-US" sz="1800" b="0" i="0" u="none" strike="noStrike" baseline="0" dirty="0">
                <a:latin typeface="Georgia" panose="02040502050405020303" pitchFamily="18" charset="0"/>
              </a:rPr>
              <a:t>(the</a:t>
            </a:r>
          </a:p>
          <a:p>
            <a:pPr algn="l"/>
            <a:r>
              <a:rPr lang="en-US" sz="1800" b="0" i="0" u="none" strike="noStrike" baseline="0" dirty="0">
                <a:latin typeface="Georgia" panose="02040502050405020303" pitchFamily="18" charset="0"/>
              </a:rPr>
              <a:t>larger this value, the smaller the impact of the firm’s own sales effort on</a:t>
            </a:r>
          </a:p>
          <a:p>
            <a:pPr algn="l"/>
            <a:r>
              <a:rPr lang="en-US" sz="1800" b="0" i="0" u="none" strike="noStrike" baseline="0" dirty="0">
                <a:latin typeface="Georgia" panose="02040502050405020303" pitchFamily="18" charset="0"/>
              </a:rPr>
              <a:t>sales).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B8D40B-49B4-49A9-B227-F43095FF4893}"/>
              </a:ext>
            </a:extLst>
          </p:cNvPr>
          <p:cNvSpPr txBox="1"/>
          <p:nvPr/>
        </p:nvSpPr>
        <p:spPr>
          <a:xfrm>
            <a:off x="3048492" y="2839160"/>
            <a:ext cx="60969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Georgia" panose="02040502050405020303" pitchFamily="18" charset="0"/>
              </a:rPr>
              <a:t>competitive effort levels directed toward sales entity </a:t>
            </a:r>
            <a:r>
              <a:rPr lang="en-US" sz="1800" b="0" i="1" u="none" strike="noStrike" baseline="0" dirty="0" err="1">
                <a:latin typeface="Georgia" panose="02040502050405020303" pitchFamily="18" charset="0"/>
              </a:rPr>
              <a:t>i</a:t>
            </a:r>
            <a:r>
              <a:rPr lang="en-US" sz="1800" b="0" i="1" u="none" strike="noStrike" baseline="0" dirty="0">
                <a:latin typeface="Georgia" panose="02040502050405020303" pitchFamily="18" charset="0"/>
              </a:rPr>
              <a:t> </a:t>
            </a:r>
            <a:r>
              <a:rPr lang="en-US" sz="1800" b="0" i="0" u="none" strike="noStrike" baseline="0" dirty="0">
                <a:latin typeface="Georgia" panose="02040502050405020303" pitchFamily="18" charset="0"/>
              </a:rPr>
              <a:t>(the</a:t>
            </a:r>
          </a:p>
          <a:p>
            <a:pPr algn="l"/>
            <a:r>
              <a:rPr lang="en-US" sz="1800" b="0" i="0" u="none" strike="noStrike" baseline="0" dirty="0">
                <a:latin typeface="Georgia" panose="02040502050405020303" pitchFamily="18" charset="0"/>
              </a:rPr>
              <a:t>larger this value, the smaller the impact of the firm’s own sales effort on</a:t>
            </a:r>
          </a:p>
          <a:p>
            <a:pPr algn="l"/>
            <a:r>
              <a:rPr lang="en-US" sz="1800" b="0" i="0" u="none" strike="noStrike" baseline="0" dirty="0">
                <a:latin typeface="Georgia" panose="02040502050405020303" pitchFamily="18" charset="0"/>
              </a:rPr>
              <a:t>sales).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64E77F-868C-4185-B949-649D26587653}"/>
              </a:ext>
            </a:extLst>
          </p:cNvPr>
          <p:cNvSpPr txBox="1"/>
          <p:nvPr/>
        </p:nvSpPr>
        <p:spPr>
          <a:xfrm>
            <a:off x="6034056" y="4028728"/>
            <a:ext cx="5867400" cy="1446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d</a:t>
            </a:r>
            <a:r>
              <a:rPr lang="en-US" sz="2000" b="1" i="0" u="none" strike="noStrike" baseline="0" dirty="0">
                <a:latin typeface="+mn-lt"/>
              </a:rPr>
              <a:t>: Parameter of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+mn-lt"/>
              </a:rPr>
              <a:t>competitive effort levels </a:t>
            </a:r>
            <a:r>
              <a:rPr lang="en-US" sz="2000" b="1" i="0" u="none" strike="noStrike" baseline="0" dirty="0">
                <a:latin typeface="+mn-lt"/>
              </a:rPr>
              <a:t>directed toward sales (the larger this value, the smaller the impact of the firm’s own sales effort on sales).</a:t>
            </a:r>
            <a:endParaRPr lang="en-US" sz="2000" b="1" dirty="0"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029575"/>
          <a:chOff x="619125" y="0"/>
          <a:chExt cx="8382000" cy="802957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TV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909261"/>
              </p:ext>
            </p:extLst>
          </p:nvPr>
        </p:nvGraphicFramePr>
        <p:xfrm>
          <a:off x="1970184" y="1228965"/>
          <a:ext cx="5867400" cy="2535960"/>
        </p:xfrm>
        <a:graphic>
          <a:graphicData uri="http://schemas.openxmlformats.org/drawingml/2006/table">
            <a:tbl>
              <a:tblPr firstRow="1" bandRow="1"/>
              <a:tblGrid>
                <a:gridCol w="146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460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2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Impact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03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4.83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03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2100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2068.49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03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3500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3503.26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03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4200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4104.91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03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4900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4900.00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Arrow: Right 1">
            <a:extLst>
              <a:ext uri="{FF2B5EF4-FFF2-40B4-BE49-F238E27FC236}">
                <a16:creationId xmlns:a16="http://schemas.microsoft.com/office/drawing/2014/main" id="{6220FB81-5B5B-4665-9423-9C367462AD4B}"/>
              </a:ext>
            </a:extLst>
          </p:cNvPr>
          <p:cNvSpPr/>
          <p:nvPr/>
        </p:nvSpPr>
        <p:spPr bwMode="auto">
          <a:xfrm>
            <a:off x="410330" y="2133600"/>
            <a:ext cx="1524000" cy="1199533"/>
          </a:xfrm>
          <a:prstGeom prst="rightArrow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Base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Scenario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AE11E1-F1AA-4DF3-A04B-B0414A4FCE31}"/>
              </a:ext>
            </a:extLst>
          </p:cNvPr>
          <p:cNvSpPr txBox="1"/>
          <p:nvPr/>
        </p:nvSpPr>
        <p:spPr>
          <a:xfrm>
            <a:off x="3951384" y="698602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C1A804-1AC5-420F-A9F5-9A2323B1AC5C}"/>
              </a:ext>
            </a:extLst>
          </p:cNvPr>
          <p:cNvSpPr txBox="1"/>
          <p:nvPr/>
        </p:nvSpPr>
        <p:spPr>
          <a:xfrm>
            <a:off x="6846984" y="691458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4E23E6C-C6EE-4EBD-B05A-A0F33A2FFE0E}"/>
              </a:ext>
            </a:extLst>
          </p:cNvPr>
          <p:cNvSpPr/>
          <p:nvPr/>
        </p:nvSpPr>
        <p:spPr bwMode="auto">
          <a:xfrm>
            <a:off x="3537792" y="714488"/>
            <a:ext cx="1262808" cy="3171712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2A90ED3-AF9C-4041-92EE-0258723AF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099" y="4279402"/>
            <a:ext cx="1651886" cy="21650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F225EA-BCF0-4197-9BB4-894431B7D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4128353"/>
            <a:ext cx="1678646" cy="2181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5E2B9F-22DB-4597-A022-4128297DC25F}"/>
              </a:ext>
            </a:extLst>
          </p:cNvPr>
          <p:cNvSpPr txBox="1"/>
          <p:nvPr/>
        </p:nvSpPr>
        <p:spPr>
          <a:xfrm>
            <a:off x="-135606" y="5361905"/>
            <a:ext cx="21313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fontAlgn="ctr">
              <a:lnSpc>
                <a:spcPct val="100000"/>
              </a:lnSpc>
            </a:pPr>
            <a:r>
              <a:rPr lang="en-US" sz="2000" b="1" u="none" spc="0" dirty="0">
                <a:solidFill>
                  <a:srgbClr val="000000">
                    <a:alpha val="100000"/>
                  </a:srgbClr>
                </a:solidFill>
                <a:highlight>
                  <a:srgbClr val="FFFF00"/>
                </a:highlight>
                <a:latin typeface="Calibri"/>
              </a:rPr>
              <a:t>1000.00</a:t>
            </a:r>
            <a:r>
              <a:rPr lang="en-US" sz="2000" b="1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000" b="1" u="none" spc="0" dirty="0">
                <a:solidFill>
                  <a:srgbClr val="000000">
                    <a:alpha val="100000"/>
                  </a:srgbClr>
                </a:solidFill>
                <a:latin typeface="Calibri"/>
                <a:sym typeface="Wingdings" panose="05000000000000000000" pitchFamily="2" charset="2"/>
              </a:rPr>
              <a:t></a:t>
            </a:r>
            <a:r>
              <a:rPr lang="en-US" sz="2000" b="1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100  </a:t>
            </a:r>
          </a:p>
          <a:p>
            <a:pPr marL="0" marR="0" lvl="0" indent="0" algn="r" fontAlgn="ctr">
              <a:lnSpc>
                <a:spcPct val="100000"/>
              </a:lnSpc>
            </a:pPr>
            <a:r>
              <a:rPr lang="en-US" sz="2000" b="1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* TV ads Effort</a:t>
            </a:r>
          </a:p>
        </p:txBody>
      </p:sp>
      <p:sp>
        <p:nvSpPr>
          <p:cNvPr id="21" name="Arrow: Bent-Up 20">
            <a:extLst>
              <a:ext uri="{FF2B5EF4-FFF2-40B4-BE49-F238E27FC236}">
                <a16:creationId xmlns:a16="http://schemas.microsoft.com/office/drawing/2014/main" id="{83B06ED6-0E24-4D71-9428-C826711F7706}"/>
              </a:ext>
            </a:extLst>
          </p:cNvPr>
          <p:cNvSpPr/>
          <p:nvPr/>
        </p:nvSpPr>
        <p:spPr bwMode="auto">
          <a:xfrm>
            <a:off x="3692336" y="3900487"/>
            <a:ext cx="872385" cy="1890713"/>
          </a:xfrm>
          <a:prstGeom prst="bentUpArrow">
            <a:avLst>
              <a:gd name="adj1" fmla="val 15604"/>
              <a:gd name="adj2" fmla="val 25000"/>
              <a:gd name="adj3" fmla="val 21644"/>
            </a:avLst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DD2809C-F823-4AB8-97DF-81EAC6ED993E}"/>
              </a:ext>
            </a:extLst>
          </p:cNvPr>
          <p:cNvSpPr/>
          <p:nvPr/>
        </p:nvSpPr>
        <p:spPr bwMode="auto">
          <a:xfrm>
            <a:off x="5002141" y="736098"/>
            <a:ext cx="1262808" cy="3171712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Arrow: Bent-Up 22">
            <a:extLst>
              <a:ext uri="{FF2B5EF4-FFF2-40B4-BE49-F238E27FC236}">
                <a16:creationId xmlns:a16="http://schemas.microsoft.com/office/drawing/2014/main" id="{D59C642A-C0D5-4DC1-BF74-19BE7189D4F6}"/>
              </a:ext>
            </a:extLst>
          </p:cNvPr>
          <p:cNvSpPr/>
          <p:nvPr/>
        </p:nvSpPr>
        <p:spPr bwMode="auto">
          <a:xfrm flipH="1">
            <a:off x="5333999" y="3886200"/>
            <a:ext cx="2982477" cy="1691197"/>
          </a:xfrm>
          <a:prstGeom prst="bentUpArrow">
            <a:avLst>
              <a:gd name="adj1" fmla="val 11261"/>
              <a:gd name="adj2" fmla="val 14685"/>
              <a:gd name="adj3" fmla="val 17300"/>
            </a:avLst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12D4F7-CB9A-43F6-BEB0-D0F645C8AB8A}"/>
              </a:ext>
            </a:extLst>
          </p:cNvPr>
          <p:cNvSpPr txBox="1"/>
          <p:nvPr/>
        </p:nvSpPr>
        <p:spPr>
          <a:xfrm>
            <a:off x="6172201" y="4613554"/>
            <a:ext cx="2057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fontAlgn="ctr">
              <a:lnSpc>
                <a:spcPct val="100000"/>
              </a:lnSpc>
            </a:pPr>
            <a:r>
              <a:rPr lang="en-US" sz="2000" b="1" u="none" spc="0" dirty="0">
                <a:solidFill>
                  <a:srgbClr val="000000">
                    <a:alpha val="100000"/>
                  </a:srgbClr>
                </a:solidFill>
                <a:highlight>
                  <a:srgbClr val="FFFF00"/>
                </a:highlight>
                <a:latin typeface="Calibri"/>
              </a:rPr>
              <a:t>3500 </a:t>
            </a:r>
            <a:r>
              <a:rPr lang="en-US" sz="2000" b="1" u="none" spc="0" dirty="0">
                <a:solidFill>
                  <a:srgbClr val="000000">
                    <a:alpha val="100000"/>
                  </a:srgbClr>
                </a:solidFill>
                <a:latin typeface="Calibri"/>
                <a:sym typeface="Wingdings" panose="05000000000000000000" pitchFamily="2" charset="2"/>
              </a:rPr>
              <a:t></a:t>
            </a:r>
            <a:r>
              <a:rPr lang="en-US" sz="2000" b="1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100  </a:t>
            </a:r>
          </a:p>
          <a:p>
            <a:pPr marL="0" marR="0" lvl="0" indent="0" algn="r" fontAlgn="ctr">
              <a:lnSpc>
                <a:spcPct val="100000"/>
              </a:lnSpc>
            </a:pPr>
            <a:r>
              <a:rPr lang="en-US" sz="2000" b="1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* TV ads Impact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395463-7056-406A-9776-494BA2D15368}"/>
              </a:ext>
            </a:extLst>
          </p:cNvPr>
          <p:cNvSpPr txBox="1"/>
          <p:nvPr/>
        </p:nvSpPr>
        <p:spPr>
          <a:xfrm>
            <a:off x="8300254" y="1223035"/>
            <a:ext cx="3505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values at </a:t>
            </a:r>
            <a:r>
              <a:rPr lang="en-US" sz="2000" b="1" dirty="0"/>
              <a:t>Y </a:t>
            </a:r>
            <a:r>
              <a:rPr lang="en-US" sz="2000" dirty="0"/>
              <a:t>column predicted by the model should be very close to the </a:t>
            </a:r>
            <a:r>
              <a:rPr lang="en-US" sz="2000" b="1" dirty="0"/>
              <a:t>Impact </a:t>
            </a:r>
            <a:r>
              <a:rPr lang="en-US" sz="2000" dirty="0"/>
              <a:t>column's values since the model coefficients are derived with the Effort and Impact Data.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7F4BEE-6194-4746-9E9B-87C262918EC5}"/>
              </a:ext>
            </a:extLst>
          </p:cNvPr>
          <p:cNvSpPr txBox="1"/>
          <p:nvPr/>
        </p:nvSpPr>
        <p:spPr>
          <a:xfrm>
            <a:off x="363083" y="3395593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Actual Data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F635E2-8241-4D83-9B05-7069A121CC9B}"/>
              </a:ext>
            </a:extLst>
          </p:cNvPr>
          <p:cNvSpPr txBox="1"/>
          <p:nvPr/>
        </p:nvSpPr>
        <p:spPr>
          <a:xfrm>
            <a:off x="4407150" y="5608126"/>
            <a:ext cx="3831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 etc. used in Effort and Impact data are  relative numbers for calibration </a:t>
            </a:r>
            <a:r>
              <a:rPr lang="en-US" dirty="0" err="1"/>
              <a:t>purose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89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277225"/>
          <a:chOff x="619125" y="0"/>
          <a:chExt cx="8382000" cy="827722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Parameters for TV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288153"/>
              </p:ext>
            </p:extLst>
          </p:nvPr>
        </p:nvGraphicFramePr>
        <p:xfrm>
          <a:off x="304800" y="685800"/>
          <a:ext cx="10058400" cy="990600"/>
        </p:xfrm>
        <a:graphic>
          <a:graphicData uri="http://schemas.openxmlformats.org/drawingml/2006/table">
            <a:tbl>
              <a:tblPr firstRow="1" bandRow="1"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6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Floor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Slope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Parameters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4 900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4.830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1.781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87 959.825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05778F-DF8C-44C7-8559-97763D5B9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558030"/>
              </p:ext>
            </p:extLst>
          </p:nvPr>
        </p:nvGraphicFramePr>
        <p:xfrm>
          <a:off x="76201" y="1905000"/>
          <a:ext cx="10363200" cy="114681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590799">
                  <a:extLst>
                    <a:ext uri="{9D8B030D-6E8A-4147-A177-3AD203B41FA5}">
                      <a16:colId xmlns:a16="http://schemas.microsoft.com/office/drawing/2014/main" val="407963676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55016345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04534580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078080711"/>
                    </a:ext>
                  </a:extLst>
                </a:gridCol>
                <a:gridCol w="2133601">
                  <a:extLst>
                    <a:ext uri="{9D8B030D-6E8A-4147-A177-3AD203B41FA5}">
                      <a16:colId xmlns:a16="http://schemas.microsoft.com/office/drawing/2014/main" val="134789283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b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40122995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Parameters for TV ads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Max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Min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c_shape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Competitiveness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84850016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Ceiling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Floor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Slope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Intercept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07134379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Parameters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4900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4.830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1.781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87959.825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15268533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7E3828-E5CD-49DC-856D-257667CC92C8}"/>
                  </a:ext>
                </a:extLst>
              </p:cNvPr>
              <p:cNvSpPr txBox="1"/>
              <p:nvPr/>
            </p:nvSpPr>
            <p:spPr>
              <a:xfrm>
                <a:off x="0" y="3540005"/>
                <a:ext cx="12192000" cy="800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Estimated </a:t>
                </a:r>
                <a:r>
                  <a:rPr lang="en-US" sz="2400" b="1" dirty="0"/>
                  <a:t>Sales</a:t>
                </a:r>
                <a:r>
                  <a:rPr lang="en-US" sz="2400" dirty="0"/>
                  <a:t> in Excel based on </a:t>
                </a:r>
                <a:r>
                  <a:rPr lang="en-US" sz="2400" b="1" dirty="0" err="1"/>
                  <a:t>AdBudg</a:t>
                </a:r>
                <a:r>
                  <a:rPr lang="en-US" sz="2400" b="1" dirty="0"/>
                  <a:t> model</a:t>
                </a:r>
                <a:r>
                  <a:rPr lang="en-US" sz="2400" dirty="0"/>
                  <a:t> using coefficients =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𝑴𝒊𝒏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𝑴𝒂𝒙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𝑴𝒊𝒏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)∗(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𝑷𝑶𝑾𝑬𝑹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𝒔𝒉𝒂𝒑𝒆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)/(</m:t>
                      </m:r>
                      <m:r>
                        <a:rPr lang="en-US" sz="2200" b="1" i="1" dirty="0" err="1">
                          <a:latin typeface="Cambria Math" panose="02040503050406030204" pitchFamily="18" charset="0"/>
                        </a:rPr>
                        <m:t>𝑪𝒐𝒎𝒑𝒆𝒕𝒊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𝒕𝒊</m:t>
                      </m:r>
                      <m:r>
                        <a:rPr lang="en-US" sz="2200" b="1" i="1" dirty="0" err="1">
                          <a:latin typeface="Cambria Math" panose="02040503050406030204" pitchFamily="18" charset="0"/>
                        </a:rPr>
                        <m:t>𝒗𝒆𝒏𝒆𝒔𝒔</m:t>
                      </m:r>
                      <m:r>
                        <a:rPr lang="en-US" sz="2200" b="1" i="1" dirty="0" err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1" i="1" dirty="0" err="1">
                          <a:latin typeface="Cambria Math" panose="02040503050406030204" pitchFamily="18" charset="0"/>
                        </a:rPr>
                        <m:t>𝑷𝑶𝑾𝑬𝑹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𝒔𝒉𝒂𝒑𝒆</m:t>
                      </m:r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)))</m:t>
                      </m:r>
                    </m:oMath>
                  </m:oMathPara>
                </a14:m>
                <a:endParaRPr lang="en-US" sz="2200" b="1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7E3828-E5CD-49DC-856D-257667CC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40005"/>
                <a:ext cx="12192000" cy="800219"/>
              </a:xfrm>
              <a:prstGeom prst="rect">
                <a:avLst/>
              </a:prstGeom>
              <a:blipFill>
                <a:blip r:embed="rId2"/>
                <a:stretch>
                  <a:fillRect l="-750" t="-5344" r="-150"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2842281-F5CC-43CB-84FD-790BF345B40B}"/>
              </a:ext>
            </a:extLst>
          </p:cNvPr>
          <p:cNvSpPr txBox="1"/>
          <p:nvPr/>
        </p:nvSpPr>
        <p:spPr>
          <a:xfrm>
            <a:off x="4191000" y="4572000"/>
            <a:ext cx="5102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* In this case, C12 is the (advertising) Effort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B36B0B-F03C-463F-94D8-4AAEEC189216}"/>
                  </a:ext>
                </a:extLst>
              </p:cNvPr>
              <p:cNvSpPr txBox="1"/>
              <p:nvPr/>
            </p:nvSpPr>
            <p:spPr>
              <a:xfrm>
                <a:off x="457200" y="5181600"/>
                <a:ext cx="4876800" cy="1354282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Share/Sale Response =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b="1" dirty="0"/>
                  <a:t>min + (max-min) </a:t>
                </a:r>
                <a:r>
                  <a:rPr lang="en-US" sz="2400" dirty="0"/>
                  <a:t>x 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( </m:t>
                    </m:r>
                    <m:f>
                      <m:f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3200" dirty="0"/>
                              <m:t>adv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3200" dirty="0"/>
                          <m:t>d</m:t>
                        </m:r>
                        <m:r>
                          <m:rPr>
                            <m:nor/>
                          </m:rPr>
                          <a:rPr lang="en-US" sz="3200" dirty="0"/>
                          <m:t> +</m:t>
                        </m:r>
                        <m:sSup>
                          <m:sSupPr>
                            <m:ctrlPr>
                              <a:rPr lang="en-US" sz="32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3200" dirty="0"/>
                              <m:t>adv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den>
                    </m:f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B36B0B-F03C-463F-94D8-4AAEEC189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181600"/>
                <a:ext cx="4876800" cy="1354282"/>
              </a:xfrm>
              <a:prstGeom prst="rect">
                <a:avLst/>
              </a:prstGeom>
              <a:blipFill>
                <a:blip r:embed="rId3"/>
                <a:stretch>
                  <a:fillRect l="-1489" t="-1754"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029575"/>
          <a:chOff x="619125" y="0"/>
          <a:chExt cx="8382000" cy="802957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TV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475207"/>
              </p:ext>
            </p:extLst>
          </p:nvPr>
        </p:nvGraphicFramePr>
        <p:xfrm>
          <a:off x="1600200" y="2362200"/>
          <a:ext cx="5867400" cy="3048003"/>
        </p:xfrm>
        <a:graphic>
          <a:graphicData uri="http://schemas.openxmlformats.org/drawingml/2006/table">
            <a:tbl>
              <a:tblPr firstRow="1" bandRow="1"/>
              <a:tblGrid>
                <a:gridCol w="146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248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2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Impact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351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4.83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351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2100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2068.49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351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3500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3503.26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351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4200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4104.91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351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4900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4900.00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Arrow: Right 1">
            <a:extLst>
              <a:ext uri="{FF2B5EF4-FFF2-40B4-BE49-F238E27FC236}">
                <a16:creationId xmlns:a16="http://schemas.microsoft.com/office/drawing/2014/main" id="{6220FB81-5B5B-4665-9423-9C367462AD4B}"/>
              </a:ext>
            </a:extLst>
          </p:cNvPr>
          <p:cNvSpPr/>
          <p:nvPr/>
        </p:nvSpPr>
        <p:spPr bwMode="auto">
          <a:xfrm>
            <a:off x="54396" y="3578891"/>
            <a:ext cx="1524000" cy="1199533"/>
          </a:xfrm>
          <a:prstGeom prst="rightArrow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Base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Scenario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2BB49CE-44E5-46C9-B7CF-6B8EE4A8CF80}"/>
              </a:ext>
            </a:extLst>
          </p:cNvPr>
          <p:cNvSpPr/>
          <p:nvPr/>
        </p:nvSpPr>
        <p:spPr bwMode="auto">
          <a:xfrm>
            <a:off x="6259416" y="1847722"/>
            <a:ext cx="903384" cy="3714877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E9C1E9-DFBE-44CF-9A2E-625C6BC962AB}"/>
              </a:ext>
            </a:extLst>
          </p:cNvPr>
          <p:cNvSpPr txBox="1"/>
          <p:nvPr/>
        </p:nvSpPr>
        <p:spPr>
          <a:xfrm>
            <a:off x="6248164" y="5606248"/>
            <a:ext cx="617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column is calculated based on the model using the coefficients of parameters inferred based on input data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9B2446-D71D-49D0-832F-6A8B99C9D9B6}"/>
              </a:ext>
            </a:extLst>
          </p:cNvPr>
          <p:cNvSpPr txBox="1"/>
          <p:nvPr/>
        </p:nvSpPr>
        <p:spPr>
          <a:xfrm>
            <a:off x="914400" y="582038"/>
            <a:ext cx="109178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Excel: </a:t>
            </a:r>
          </a:p>
          <a:p>
            <a:r>
              <a:rPr lang="en-US" dirty="0"/>
              <a:t>Fit (i.e., Sales) =Min+(Max-Min)*(POWER(C12,c_shape)/(</a:t>
            </a:r>
            <a:r>
              <a:rPr lang="en-US" dirty="0" err="1"/>
              <a:t>Competitiveness+POWER</a:t>
            </a:r>
            <a:r>
              <a:rPr lang="en-US" dirty="0"/>
              <a:t>(C12,c_shape)))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AE11E1-F1AA-4DF3-A04B-B0414A4FCE31}"/>
              </a:ext>
            </a:extLst>
          </p:cNvPr>
          <p:cNvSpPr txBox="1"/>
          <p:nvPr/>
        </p:nvSpPr>
        <p:spPr>
          <a:xfrm>
            <a:off x="3581400" y="1831837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C1A804-1AC5-420F-A9F5-9A2323B1AC5C}"/>
              </a:ext>
            </a:extLst>
          </p:cNvPr>
          <p:cNvSpPr txBox="1"/>
          <p:nvPr/>
        </p:nvSpPr>
        <p:spPr>
          <a:xfrm>
            <a:off x="6477000" y="1824693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A67829-438D-4C99-AF4A-F120AD2EECA9}"/>
              </a:ext>
            </a:extLst>
          </p:cNvPr>
          <p:cNvSpPr txBox="1"/>
          <p:nvPr/>
        </p:nvSpPr>
        <p:spPr>
          <a:xfrm>
            <a:off x="1066800" y="1266975"/>
            <a:ext cx="27542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C12 is the Effort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FD49C01-EA3E-4A68-ABD3-6D42CA84E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30" y="1444621"/>
            <a:ext cx="3657600" cy="9243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F77A2E-52AE-4721-B2FA-A39F154150A4}"/>
              </a:ext>
            </a:extLst>
          </p:cNvPr>
          <p:cNvSpPr txBox="1"/>
          <p:nvPr/>
        </p:nvSpPr>
        <p:spPr>
          <a:xfrm>
            <a:off x="5744470" y="4886983"/>
            <a:ext cx="417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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7686803-8177-4453-A8C6-53D731993852}"/>
                  </a:ext>
                </a:extLst>
              </p:cNvPr>
              <p:cNvSpPr txBox="1"/>
              <p:nvPr/>
            </p:nvSpPr>
            <p:spPr>
              <a:xfrm>
                <a:off x="8001000" y="2945063"/>
                <a:ext cx="6096982" cy="12676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b="1" dirty="0"/>
                  <a:t>Sales =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b="1" dirty="0"/>
                  <a:t>min + (max-min) </a:t>
                </a:r>
                <a:r>
                  <a:rPr lang="en-US" sz="2000" dirty="0"/>
                  <a:t>x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 </m:t>
                    </m:r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dirty="0"/>
                              <m:t>adv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800" dirty="0"/>
                          <m:t>d</m:t>
                        </m:r>
                        <m:r>
                          <m:rPr>
                            <m:nor/>
                          </m:rPr>
                          <a:rPr lang="en-US" sz="2800" dirty="0"/>
                          <m:t> +</m:t>
                        </m:r>
                        <m:sSup>
                          <m:sSup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dirty="0"/>
                              <m:t>adv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den>
                    </m:f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7686803-8177-4453-A8C6-53D731993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0" y="2945063"/>
                <a:ext cx="6096982" cy="1267655"/>
              </a:xfrm>
              <a:prstGeom prst="rect">
                <a:avLst/>
              </a:prstGeom>
              <a:blipFill>
                <a:blip r:embed="rId3"/>
                <a:stretch>
                  <a:fillRect l="-1100" t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4E23E6C-C6EE-4EBD-B05A-A0F33A2FFE0E}"/>
              </a:ext>
            </a:extLst>
          </p:cNvPr>
          <p:cNvSpPr/>
          <p:nvPr/>
        </p:nvSpPr>
        <p:spPr bwMode="auto">
          <a:xfrm>
            <a:off x="3167808" y="1847723"/>
            <a:ext cx="2634408" cy="38862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8DBDF88C-5D7A-4389-BCDE-0A5202F06A6A}"/>
              </a:ext>
            </a:extLst>
          </p:cNvPr>
          <p:cNvSpPr/>
          <p:nvPr/>
        </p:nvSpPr>
        <p:spPr bwMode="auto">
          <a:xfrm flipH="1">
            <a:off x="7162800" y="4775545"/>
            <a:ext cx="4462048" cy="817439"/>
          </a:xfrm>
          <a:prstGeom prst="rightArrow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No need to use model to predict</a:t>
            </a: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1B7BED16-4E59-4C64-9083-5F66B44121A6}"/>
              </a:ext>
            </a:extLst>
          </p:cNvPr>
          <p:cNvSpPr/>
          <p:nvPr/>
        </p:nvSpPr>
        <p:spPr bwMode="auto">
          <a:xfrm>
            <a:off x="6536357" y="1289232"/>
            <a:ext cx="304800" cy="55849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TV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Model fit for TV ads" descr="Model fit for TV ad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95755"/>
            <a:ext cx="8001000" cy="57150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5AF65AC-2AC9-4861-8F27-C0865E209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969650"/>
              </p:ext>
            </p:extLst>
          </p:nvPr>
        </p:nvGraphicFramePr>
        <p:xfrm>
          <a:off x="5953125" y="3429000"/>
          <a:ext cx="5715000" cy="685800"/>
        </p:xfrm>
        <a:graphic>
          <a:graphicData uri="http://schemas.openxmlformats.org/drawingml/2006/table">
            <a:tbl>
              <a:tblPr firstRow="1" bandRow="1"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4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Floor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Slope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6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Parameters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4 900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4.830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1.781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87 959.825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BF9D94-2805-4E4E-BF4B-6F58466FB071}"/>
                  </a:ext>
                </a:extLst>
              </p:cNvPr>
              <p:cNvSpPr txBox="1"/>
              <p:nvPr/>
            </p:nvSpPr>
            <p:spPr>
              <a:xfrm>
                <a:off x="6714634" y="4724400"/>
                <a:ext cx="6096982" cy="805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b="1" dirty="0"/>
                  <a:t>Sales = min + (max-min) </a:t>
                </a:r>
                <a:r>
                  <a:rPr lang="en-US" sz="2000" dirty="0"/>
                  <a:t>x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 </m:t>
                    </m:r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dirty="0"/>
                              <m:t>adv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800" dirty="0"/>
                          <m:t>d</m:t>
                        </m:r>
                        <m:r>
                          <m:rPr>
                            <m:nor/>
                          </m:rPr>
                          <a:rPr lang="en-US" sz="2800" dirty="0"/>
                          <m:t> +</m:t>
                        </m:r>
                        <m:sSup>
                          <m:sSup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dirty="0"/>
                              <m:t>adv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den>
                    </m:f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BF9D94-2805-4E4E-BF4B-6F58466FB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634" y="4724400"/>
                <a:ext cx="6096982" cy="805990"/>
              </a:xfrm>
              <a:prstGeom prst="rect">
                <a:avLst/>
              </a:prstGeom>
              <a:blipFill>
                <a:blip r:embed="rId3"/>
                <a:stretch>
                  <a:fillRect l="-9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944AEAE-1B54-4339-BAE7-35C844C47345}"/>
              </a:ext>
            </a:extLst>
          </p:cNvPr>
          <p:cNvSpPr txBox="1"/>
          <p:nvPr/>
        </p:nvSpPr>
        <p:spPr>
          <a:xfrm>
            <a:off x="7162800" y="3003119"/>
            <a:ext cx="6406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Max            min            c                 d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6762750"/>
          <a:chOff x="619125" y="0"/>
          <a:chExt cx="83820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Print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7620000" cy="584775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238125" indent="-238125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32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Model used: logistic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0D20E-BAD6-4EC5-9344-CCEB5733B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40450"/>
            <a:ext cx="5761677" cy="18885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09C23-81EE-4615-B653-A897A674CDE4}"/>
              </a:ext>
            </a:extLst>
          </p:cNvPr>
          <p:cNvSpPr txBox="1"/>
          <p:nvPr/>
        </p:nvSpPr>
        <p:spPr>
          <a:xfrm>
            <a:off x="533400" y="4038600"/>
            <a:ext cx="71628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0" i="0" u="none" strike="noStrike" baseline="0" dirty="0">
                <a:latin typeface="+mn-lt"/>
              </a:rPr>
              <a:t>This model has a saturation level at </a:t>
            </a:r>
            <a:r>
              <a:rPr lang="en-US" sz="3200" b="0" i="1" u="none" strike="noStrike" baseline="0" dirty="0" err="1">
                <a:latin typeface="+mn-lt"/>
              </a:rPr>
              <a:t>a</a:t>
            </a:r>
            <a:r>
              <a:rPr lang="en-US" sz="3200" b="0" i="0" u="none" strike="noStrike" baseline="0" dirty="0" err="1">
                <a:latin typeface="+mn-lt"/>
              </a:rPr>
              <a:t>+</a:t>
            </a:r>
            <a:r>
              <a:rPr lang="en-US" sz="3200" b="0" i="1" u="none" strike="noStrike" baseline="0" dirty="0" err="1">
                <a:latin typeface="+mn-lt"/>
              </a:rPr>
              <a:t>d</a:t>
            </a:r>
            <a:r>
              <a:rPr lang="en-US" sz="3200" b="0" i="1" u="none" strike="noStrike" baseline="0" dirty="0">
                <a:latin typeface="+mn-lt"/>
              </a:rPr>
              <a:t> </a:t>
            </a:r>
            <a:r>
              <a:rPr lang="en-US" sz="2800" b="0" i="0" u="none" strike="noStrike" baseline="0" dirty="0">
                <a:latin typeface="+mn-lt"/>
              </a:rPr>
              <a:t>and has a region of increasing returns followed by decreasing return to scale; </a:t>
            </a:r>
          </a:p>
          <a:p>
            <a:pPr algn="l"/>
            <a:r>
              <a:rPr lang="en-US" sz="2800" b="0" i="0" u="none" strike="noStrike" baseline="0" dirty="0">
                <a:latin typeface="+mn-lt"/>
              </a:rPr>
              <a:t>it is symmetrical around </a:t>
            </a:r>
            <a:r>
              <a:rPr lang="en-US" sz="2800" b="1" i="1" u="none" strike="noStrike" baseline="0" dirty="0" err="1">
                <a:latin typeface="+mn-lt"/>
              </a:rPr>
              <a:t>d</a:t>
            </a:r>
            <a:r>
              <a:rPr lang="en-US" sz="2800" b="1" i="0" u="none" strike="noStrike" baseline="0" dirty="0" err="1">
                <a:latin typeface="+mn-lt"/>
              </a:rPr>
              <a:t>+</a:t>
            </a:r>
            <a:r>
              <a:rPr lang="en-US" sz="2800" b="1" i="1" u="none" strike="noStrike" baseline="0" dirty="0" err="1">
                <a:latin typeface="+mn-lt"/>
              </a:rPr>
              <a:t>a</a:t>
            </a:r>
            <a:r>
              <a:rPr lang="en-US" sz="2800" b="1" i="0" u="none" strike="noStrike" baseline="0" dirty="0">
                <a:latin typeface="+mn-lt"/>
              </a:rPr>
              <a:t>/2.</a:t>
            </a:r>
            <a:endParaRPr lang="en-US" sz="2800" b="1" dirty="0">
              <a:latin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277225"/>
          <a:chOff x="619125" y="0"/>
          <a:chExt cx="8382000" cy="827722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Parameters for Print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173343"/>
              </p:ext>
            </p:extLst>
          </p:nvPr>
        </p:nvGraphicFramePr>
        <p:xfrm>
          <a:off x="609600" y="945907"/>
          <a:ext cx="9525000" cy="1577340"/>
        </p:xfrm>
        <a:graphic>
          <a:graphicData uri="http://schemas.openxmlformats.org/drawingml/2006/table">
            <a:tbl>
              <a:tblPr firstRow="1" bandRow="1"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345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6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19315"/>
                  </a:ext>
                </a:extLst>
              </a:tr>
              <a:tr h="41345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6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*Ceiling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Floor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Slope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58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Parameters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1 600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0.012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-2.968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BE0D20E-BAD6-4EC5-9344-CCEB5733B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038600"/>
            <a:ext cx="5114441" cy="167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8815CD-8D6F-4589-A3BF-44C2DF1538E7}"/>
              </a:ext>
            </a:extLst>
          </p:cNvPr>
          <p:cNvSpPr txBox="1"/>
          <p:nvPr/>
        </p:nvSpPr>
        <p:spPr>
          <a:xfrm>
            <a:off x="6172200" y="4495800"/>
            <a:ext cx="51144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Y=a/(1+EXP(-(</a:t>
            </a:r>
            <a:r>
              <a:rPr lang="en-US" sz="3200" dirty="0" err="1"/>
              <a:t>b+c</a:t>
            </a:r>
            <a:r>
              <a:rPr lang="en-US" sz="3200" dirty="0"/>
              <a:t>*X)))+d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F5CF6C-EB4E-49EA-875E-68DE9A206722}"/>
              </a:ext>
            </a:extLst>
          </p:cNvPr>
          <p:cNvSpPr txBox="1"/>
          <p:nvPr/>
        </p:nvSpPr>
        <p:spPr>
          <a:xfrm>
            <a:off x="609600" y="2819400"/>
            <a:ext cx="10345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* A is not really the ceiling </a:t>
            </a:r>
            <a:r>
              <a:rPr lang="en-US" sz="2400" dirty="0">
                <a:sym typeface="Wingdings" panose="05000000000000000000" pitchFamily="2" charset="2"/>
              </a:rPr>
              <a:t> a + d is the real ceiling at the </a:t>
            </a:r>
            <a:r>
              <a:rPr lang="en-US" sz="2400" b="0" i="0" u="none" strike="noStrike" baseline="0" dirty="0">
                <a:latin typeface="+mn-lt"/>
              </a:rPr>
              <a:t>saturation level </a:t>
            </a:r>
            <a:endParaRPr lang="en-US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029575"/>
          <a:chOff x="619125" y="0"/>
          <a:chExt cx="8382000" cy="802957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Print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435730"/>
              </p:ext>
            </p:extLst>
          </p:nvPr>
        </p:nvGraphicFramePr>
        <p:xfrm>
          <a:off x="550298" y="1676400"/>
          <a:ext cx="9286876" cy="2606040"/>
        </p:xfrm>
        <a:graphic>
          <a:graphicData uri="http://schemas.openxmlformats.org/drawingml/2006/table">
            <a:tbl>
              <a:tblPr firstRow="1" bandRow="1"/>
              <a:tblGrid>
                <a:gridCol w="2321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1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1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17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6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Impact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78.2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125.00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295.6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799.5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375.00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1 280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1303.9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1 600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1600.0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Print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Model fit for Print ads" descr="Model fit for Print ad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5" y="7620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6762750"/>
          <a:chOff x="619125" y="0"/>
          <a:chExt cx="83820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Radio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857250"/>
            <a:ext cx="7620000" cy="584775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238125" indent="-238125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32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Model used: </a:t>
            </a:r>
            <a:r>
              <a:rPr lang="en-US" sz="320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adbudg</a:t>
            </a:r>
            <a:endParaRPr lang="en-US" sz="320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277225"/>
          <a:chOff x="619125" y="0"/>
          <a:chExt cx="8382000" cy="827722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Parameters for Radio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044512"/>
              </p:ext>
            </p:extLst>
          </p:nvPr>
        </p:nvGraphicFramePr>
        <p:xfrm>
          <a:off x="533400" y="1828800"/>
          <a:ext cx="11353800" cy="1510665"/>
        </p:xfrm>
        <a:graphic>
          <a:graphicData uri="http://schemas.openxmlformats.org/drawingml/2006/table">
            <a:tbl>
              <a:tblPr firstRow="1" bandRow="1"/>
              <a:tblGrid>
                <a:gridCol w="227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0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0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0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343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40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Floor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Slope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228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Parameters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350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3.797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15756945.311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029575"/>
          <a:chOff x="619125" y="0"/>
          <a:chExt cx="8382000" cy="802957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Radio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084751"/>
              </p:ext>
            </p:extLst>
          </p:nvPr>
        </p:nvGraphicFramePr>
        <p:xfrm>
          <a:off x="779390" y="1676400"/>
          <a:ext cx="10650612" cy="2971800"/>
        </p:xfrm>
        <a:graphic>
          <a:graphicData uri="http://schemas.openxmlformats.org/drawingml/2006/table">
            <a:tbl>
              <a:tblPr firstRow="1" bandRow="1"/>
              <a:tblGrid>
                <a:gridCol w="2662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6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40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Impact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53.2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249.8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312.5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322.3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350.0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350.0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Radio ads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Model fit for Radio ads" descr="Model fit for Radio ad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6762750"/>
          <a:chOff x="619125" y="0"/>
          <a:chExt cx="83820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Direct marketing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857250"/>
            <a:ext cx="7620000" cy="64633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238125" indent="-238125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36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Model used: logistic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277225"/>
          <a:chOff x="619125" y="0"/>
          <a:chExt cx="8382000" cy="827722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Parameters for Direct marketing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632797"/>
              </p:ext>
            </p:extLst>
          </p:nvPr>
        </p:nvGraphicFramePr>
        <p:xfrm>
          <a:off x="609600" y="1295400"/>
          <a:ext cx="10287000" cy="1701165"/>
        </p:xfrm>
        <a:graphic>
          <a:graphicData uri="http://schemas.openxmlformats.org/drawingml/2006/table">
            <a:tbl>
              <a:tblPr firstRow="1" bandRow="1"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504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40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Floor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Slope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Parameters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11200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213.744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-3.845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029575"/>
          <a:chOff x="619125" y="0"/>
          <a:chExt cx="8382000" cy="802957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Direct marketing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979157"/>
              </p:ext>
            </p:extLst>
          </p:nvPr>
        </p:nvGraphicFramePr>
        <p:xfrm>
          <a:off x="1219200" y="1143000"/>
          <a:ext cx="8905876" cy="2606040"/>
        </p:xfrm>
        <a:graphic>
          <a:graphicData uri="http://schemas.openxmlformats.org/drawingml/2006/table">
            <a:tbl>
              <a:tblPr firstRow="1" bandRow="1"/>
              <a:tblGrid>
                <a:gridCol w="222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6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6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6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101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6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Impact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92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444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2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750.00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1 270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92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1 500.00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4 014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92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2 250.00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8 400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8 173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92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11 200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11 200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Direct marketing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Model fit for Direct marketing" descr="Model fit for Direct market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7620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6762750"/>
          <a:chOff x="619125" y="0"/>
          <a:chExt cx="83820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Internet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857250"/>
            <a:ext cx="7620000" cy="64633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238125" indent="-238125"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z="36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Model used: logistic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277225"/>
          <a:chOff x="619125" y="0"/>
          <a:chExt cx="8382000" cy="827722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Parameters for Internet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453698"/>
              </p:ext>
            </p:extLst>
          </p:nvPr>
        </p:nvGraphicFramePr>
        <p:xfrm>
          <a:off x="914400" y="1447800"/>
          <a:ext cx="10972800" cy="3141346"/>
        </p:xfrm>
        <a:graphic>
          <a:graphicData uri="http://schemas.openxmlformats.org/drawingml/2006/table">
            <a:tbl>
              <a:tblPr firstRow="1" bandRow="1"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067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44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Ceiling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Floor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Slope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Intercept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67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Parameters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840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0.013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-4.133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029575"/>
          <a:chOff x="619125" y="0"/>
          <a:chExt cx="8382000" cy="8029575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Internet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787529"/>
              </p:ext>
            </p:extLst>
          </p:nvPr>
        </p:nvGraphicFramePr>
        <p:xfrm>
          <a:off x="685800" y="914400"/>
          <a:ext cx="10744200" cy="3581402"/>
        </p:xfrm>
        <a:graphic>
          <a:graphicData uri="http://schemas.openxmlformats.org/drawingml/2006/table">
            <a:tbl>
              <a:tblPr firstRow="1" bandRow="1"/>
              <a:tblGrid>
                <a:gridCol w="268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996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44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Impact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8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13.3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28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90.4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28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400.0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399.7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28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450.00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720.0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732.7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28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32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Saturation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840.0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32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840.0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Model fit for Internet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Model fit for Internet" descr="Model fit for Interne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2809875"/>
          <a:ext cx="8382000" cy="6762750"/>
          <a:chOff x="619125" y="2809875"/>
          <a:chExt cx="8382000" cy="6762750"/>
        </a:xfrm>
      </p:grpSpPr>
      <p:sp>
        <p:nvSpPr>
          <p:cNvPr id="4" name="TextBox 3"/>
          <p:cNvSpPr txBox="1"/>
          <p:nvPr/>
        </p:nvSpPr>
        <p:spPr>
          <a:xfrm>
            <a:off x="2209800" y="2809875"/>
            <a:ext cx="7620000" cy="12382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br/>
            <a:br/>
            <a:r>
              <a:rPr lang="en-US" sz="3600" b="1">
                <a:solidFill>
                  <a:srgbClr val="205564">
                    <a:alpha val="100000"/>
                  </a:srgbClr>
                </a:solidFill>
                <a:latin typeface="Cambria"/>
              </a:rPr>
              <a:t>Base scenario</a:t>
            </a:r>
            <a:r>
              <a:rPr lang="en-US" sz="1000" b="1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7967663"/>
          <a:chOff x="619125" y="0"/>
          <a:chExt cx="8382000" cy="7967663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Base scenario table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658182"/>
              </p:ext>
            </p:extLst>
          </p:nvPr>
        </p:nvGraphicFramePr>
        <p:xfrm>
          <a:off x="304800" y="1000780"/>
          <a:ext cx="11658600" cy="4274638"/>
        </p:xfrm>
        <a:graphic>
          <a:graphicData uri="http://schemas.openxmlformats.org/drawingml/2006/table">
            <a:tbl>
              <a:tblPr firstRow="1" bandRow="1"/>
              <a:tblGrid>
                <a:gridCol w="145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42298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400" b="1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Current budget ($K)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Current revenues ($K)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Cost per effort unit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Margin per output unit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Cost of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Gross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Net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12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TV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3 500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3 500 000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2 500 000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12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Print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12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Radio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12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Direct marketing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1 500.00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1 500 000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4 000 000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2 500 000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12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Internet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912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3 150.00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8 950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3 150 000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8 950 000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5 800 000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CA45A98-51DB-4E56-98F7-9795DC659FCB}"/>
              </a:ext>
            </a:extLst>
          </p:cNvPr>
          <p:cNvSpPr txBox="1"/>
          <p:nvPr/>
        </p:nvSpPr>
        <p:spPr>
          <a:xfrm>
            <a:off x="8914909" y="577334"/>
            <a:ext cx="6096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none" spc="0" dirty="0">
                <a:solidFill>
                  <a:srgbClr val="C00000"/>
                </a:solidFill>
                <a:latin typeface="Calibri"/>
              </a:rPr>
              <a:t>Margin really mean revenue!!!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3C3D56-1B2A-4C43-9666-78C4E30D4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544052"/>
              </p:ext>
            </p:extLst>
          </p:nvPr>
        </p:nvGraphicFramePr>
        <p:xfrm>
          <a:off x="161741" y="609600"/>
          <a:ext cx="6476998" cy="443268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43299">
                  <a:extLst>
                    <a:ext uri="{9D8B030D-6E8A-4147-A177-3AD203B41FA5}">
                      <a16:colId xmlns:a16="http://schemas.microsoft.com/office/drawing/2014/main" val="10728445"/>
                    </a:ext>
                  </a:extLst>
                </a:gridCol>
                <a:gridCol w="1376465">
                  <a:extLst>
                    <a:ext uri="{9D8B030D-6E8A-4147-A177-3AD203B41FA5}">
                      <a16:colId xmlns:a16="http://schemas.microsoft.com/office/drawing/2014/main" val="1257726776"/>
                    </a:ext>
                  </a:extLst>
                </a:gridCol>
                <a:gridCol w="1328617">
                  <a:extLst>
                    <a:ext uri="{9D8B030D-6E8A-4147-A177-3AD203B41FA5}">
                      <a16:colId xmlns:a16="http://schemas.microsoft.com/office/drawing/2014/main" val="3208905442"/>
                    </a:ext>
                  </a:extLst>
                </a:gridCol>
                <a:gridCol w="1328617">
                  <a:extLst>
                    <a:ext uri="{9D8B030D-6E8A-4147-A177-3AD203B41FA5}">
                      <a16:colId xmlns:a16="http://schemas.microsoft.com/office/drawing/2014/main" val="1102748814"/>
                    </a:ext>
                  </a:extLst>
                </a:gridCol>
              </a:tblGrid>
              <a:tr h="59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TV ads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TV Ad with Formula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Cell Formula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2792565333"/>
                  </a:ext>
                </a:extLst>
              </a:tr>
              <a:tr h="532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Current budget </a:t>
                      </a:r>
                      <a:r>
                        <a:rPr lang="en-US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($K)</a:t>
                      </a:r>
                      <a:endParaRPr lang="en-US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1000.00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1,000 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M6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626311408"/>
                  </a:ext>
                </a:extLst>
              </a:tr>
              <a:tr h="532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Current revenues </a:t>
                      </a:r>
                      <a:r>
                        <a:rPr lang="en-US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($K)</a:t>
                      </a:r>
                      <a:endParaRPr lang="en-US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3500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3,503 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M7</a:t>
                      </a:r>
                    </a:p>
                  </a:txBody>
                  <a:tcPr marL="45720" marR="4572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314486"/>
                  </a:ext>
                </a:extLst>
              </a:tr>
              <a:tr h="532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Cost per effort unit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1000.00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1,000 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M8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829937224"/>
                  </a:ext>
                </a:extLst>
              </a:tr>
              <a:tr h="532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Margin </a:t>
                      </a:r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(Revenue) </a:t>
                      </a:r>
                      <a:br>
                        <a:rPr lang="en-US" sz="1400" b="1" u="none" strike="noStrike" dirty="0">
                          <a:effectLst/>
                        </a:rPr>
                      </a:br>
                      <a:r>
                        <a:rPr lang="en-US" sz="1400" b="1" u="none" strike="noStrike" dirty="0">
                          <a:effectLst/>
                        </a:rPr>
                        <a:t>per output unit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1000.00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1,000 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M9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3033263722"/>
                  </a:ext>
                </a:extLst>
              </a:tr>
              <a:tr h="532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Cost of effort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1000000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1,000,000 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M10=M6*M8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886553364"/>
                  </a:ext>
                </a:extLst>
              </a:tr>
              <a:tr h="532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Gross margin</a:t>
                      </a:r>
                    </a:p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(Revenue)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3500000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3,503,260 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M11=M7*M9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15916526"/>
                  </a:ext>
                </a:extLst>
              </a:tr>
              <a:tr h="532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Net margin</a:t>
                      </a:r>
                    </a:p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(Profit)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2500000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2,503,260 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M12=M11-M10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30262407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79FCAB6-C2E2-436A-ADE2-DD7F71FC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Cost, Revenue, and Profit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8431AD-1244-4741-85CC-98909BD6390F}"/>
              </a:ext>
            </a:extLst>
          </p:cNvPr>
          <p:cNvSpPr txBox="1"/>
          <p:nvPr/>
        </p:nvSpPr>
        <p:spPr>
          <a:xfrm>
            <a:off x="6705600" y="1786235"/>
            <a:ext cx="4724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M7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/>
              <a:t>Revenue(Sales) </a:t>
            </a:r>
          </a:p>
          <a:p>
            <a:r>
              <a:rPr lang="en-US" dirty="0"/>
              <a:t>=Min+(Max-Min) * (POWER(M6,c_shape)/ (</a:t>
            </a:r>
            <a:r>
              <a:rPr lang="en-US" dirty="0" err="1"/>
              <a:t>Competitiveness+POWER</a:t>
            </a:r>
            <a:r>
              <a:rPr lang="en-US" dirty="0"/>
              <a:t>(M6,c_shape)))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5CEAE9-070F-4FEC-8144-A80D9DDFB140}"/>
                  </a:ext>
                </a:extLst>
              </p:cNvPr>
              <p:cNvSpPr txBox="1"/>
              <p:nvPr/>
            </p:nvSpPr>
            <p:spPr>
              <a:xfrm>
                <a:off x="6781800" y="2895600"/>
                <a:ext cx="5033625" cy="8059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000" b="1" dirty="0"/>
                  <a:t>Sales = min + (max-min) </a:t>
                </a:r>
                <a:r>
                  <a:rPr lang="en-US" sz="2000" dirty="0"/>
                  <a:t>x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 </m:t>
                    </m:r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dirty="0"/>
                              <m:t>adv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800" dirty="0"/>
                          <m:t>d</m:t>
                        </m:r>
                        <m:r>
                          <m:rPr>
                            <m:nor/>
                          </m:rPr>
                          <a:rPr lang="en-US" sz="2800" dirty="0"/>
                          <m:t> +</m:t>
                        </m:r>
                        <m:sSup>
                          <m:sSup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dirty="0"/>
                              <m:t>adv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den>
                    </m:f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5CEAE9-070F-4FEC-8144-A80D9DDFB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2895600"/>
                <a:ext cx="5033625" cy="805990"/>
              </a:xfrm>
              <a:prstGeom prst="rect">
                <a:avLst/>
              </a:prstGeom>
              <a:blipFill>
                <a:blip r:embed="rId2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B60BA3D-0B30-4EEC-8123-AF459CEC2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387891"/>
              </p:ext>
            </p:extLst>
          </p:nvPr>
        </p:nvGraphicFramePr>
        <p:xfrm>
          <a:off x="304800" y="5228323"/>
          <a:ext cx="11049000" cy="14935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762249">
                  <a:extLst>
                    <a:ext uri="{9D8B030D-6E8A-4147-A177-3AD203B41FA5}">
                      <a16:colId xmlns:a16="http://schemas.microsoft.com/office/drawing/2014/main" val="4079636760"/>
                    </a:ext>
                  </a:extLst>
                </a:gridCol>
                <a:gridCol w="1949824">
                  <a:extLst>
                    <a:ext uri="{9D8B030D-6E8A-4147-A177-3AD203B41FA5}">
                      <a16:colId xmlns:a16="http://schemas.microsoft.com/office/drawing/2014/main" val="2550163450"/>
                    </a:ext>
                  </a:extLst>
                </a:gridCol>
                <a:gridCol w="2031066">
                  <a:extLst>
                    <a:ext uri="{9D8B030D-6E8A-4147-A177-3AD203B41FA5}">
                      <a16:colId xmlns:a16="http://schemas.microsoft.com/office/drawing/2014/main" val="1045345803"/>
                    </a:ext>
                  </a:extLst>
                </a:gridCol>
                <a:gridCol w="2031066">
                  <a:extLst>
                    <a:ext uri="{9D8B030D-6E8A-4147-A177-3AD203B41FA5}">
                      <a16:colId xmlns:a16="http://schemas.microsoft.com/office/drawing/2014/main" val="3078080711"/>
                    </a:ext>
                  </a:extLst>
                </a:gridCol>
                <a:gridCol w="2274795">
                  <a:extLst>
                    <a:ext uri="{9D8B030D-6E8A-4147-A177-3AD203B41FA5}">
                      <a16:colId xmlns:a16="http://schemas.microsoft.com/office/drawing/2014/main" val="134789283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b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c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22995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Parameters for TV ads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Max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Min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c_shape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Competitiveness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0016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Ceiling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Floor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Slope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Intercept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34379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Parameters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4900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4.830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1.781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87959.825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685332"/>
                  </a:ext>
                </a:extLst>
              </a:tr>
            </a:tbl>
          </a:graphicData>
        </a:graphic>
      </p:graphicFrame>
      <p:sp>
        <p:nvSpPr>
          <p:cNvPr id="4" name="Arrow: Left 3">
            <a:extLst>
              <a:ext uri="{FF2B5EF4-FFF2-40B4-BE49-F238E27FC236}">
                <a16:creationId xmlns:a16="http://schemas.microsoft.com/office/drawing/2014/main" id="{FF5F7696-DF9A-42A6-AE46-DAADCC8C0FAD}"/>
              </a:ext>
            </a:extLst>
          </p:cNvPr>
          <p:cNvSpPr/>
          <p:nvPr/>
        </p:nvSpPr>
        <p:spPr bwMode="auto">
          <a:xfrm>
            <a:off x="6686918" y="4473492"/>
            <a:ext cx="2914281" cy="533400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To be optimized</a:t>
            </a:r>
          </a:p>
        </p:txBody>
      </p:sp>
    </p:spTree>
    <p:extLst>
      <p:ext uri="{BB962C8B-B14F-4D97-AF65-F5344CB8AC3E}">
        <p14:creationId xmlns:p14="http://schemas.microsoft.com/office/powerpoint/2010/main" val="22245917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3C3D56-1B2A-4C43-9666-78C4E30D4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148572"/>
              </p:ext>
            </p:extLst>
          </p:nvPr>
        </p:nvGraphicFramePr>
        <p:xfrm>
          <a:off x="268517" y="2133600"/>
          <a:ext cx="4532083" cy="42062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97436">
                  <a:extLst>
                    <a:ext uri="{9D8B030D-6E8A-4147-A177-3AD203B41FA5}">
                      <a16:colId xmlns:a16="http://schemas.microsoft.com/office/drawing/2014/main" val="10728445"/>
                    </a:ext>
                  </a:extLst>
                </a:gridCol>
                <a:gridCol w="1181620">
                  <a:extLst>
                    <a:ext uri="{9D8B030D-6E8A-4147-A177-3AD203B41FA5}">
                      <a16:colId xmlns:a16="http://schemas.microsoft.com/office/drawing/2014/main" val="1257726776"/>
                    </a:ext>
                  </a:extLst>
                </a:gridCol>
                <a:gridCol w="1253027">
                  <a:extLst>
                    <a:ext uri="{9D8B030D-6E8A-4147-A177-3AD203B41FA5}">
                      <a16:colId xmlns:a16="http://schemas.microsoft.com/office/drawing/2014/main" val="3208905442"/>
                    </a:ext>
                  </a:extLst>
                </a:gridCol>
              </a:tblGrid>
              <a:tr h="40778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TV ads</a:t>
                      </a:r>
                    </a:p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Scenario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TV Ad Optimized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792565333"/>
                  </a:ext>
                </a:extLst>
              </a:tr>
              <a:tr h="43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Budget ($K)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indent="0" algn="ctr" fontAlgn="b">
                        <a:buFont typeface="Arial" panose="020B0604020202020204" pitchFamily="34" charset="0"/>
                        <a:buNone/>
                      </a:pPr>
                      <a:r>
                        <a:rPr lang="en-US" sz="1600" b="1" u="none" strike="noStrike" dirty="0">
                          <a:effectLst/>
                        </a:rPr>
                        <a:t>1000.00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    1,345 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311408"/>
                  </a:ext>
                </a:extLst>
              </a:tr>
              <a:tr h="43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Revenues ($K)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3500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    3,967 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2393314486"/>
                  </a:ext>
                </a:extLst>
              </a:tr>
              <a:tr h="43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Cost per effort unit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1000.00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    1,000 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829937224"/>
                  </a:ext>
                </a:extLst>
              </a:tr>
              <a:tr h="43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Margin per output unit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1000.00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    1,000 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3033263722"/>
                  </a:ext>
                </a:extLst>
              </a:tr>
              <a:tr h="43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Cost of effort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1000000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1,345,022 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886553364"/>
                  </a:ext>
                </a:extLst>
              </a:tr>
              <a:tr h="43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Gross margin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3500000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3,966,957 </a:t>
                      </a: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15916526"/>
                  </a:ext>
                </a:extLst>
              </a:tr>
              <a:tr h="436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Net margin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2500000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2,621,935 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24076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A5A3ECF-DF16-462A-8012-6C5F425BD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306" y="3629"/>
            <a:ext cx="6983208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3FA26A-3AD9-4ACE-981B-ED83E80B24EE}"/>
              </a:ext>
            </a:extLst>
          </p:cNvPr>
          <p:cNvSpPr txBox="1"/>
          <p:nvPr/>
        </p:nvSpPr>
        <p:spPr>
          <a:xfrm>
            <a:off x="8991600" y="609600"/>
            <a:ext cx="198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sz="1800" b="1" u="none" strike="noStrike" dirty="0">
                <a:effectLst/>
              </a:rPr>
              <a:t>Net margin</a:t>
            </a:r>
            <a:endParaRPr lang="en-U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5AB169-1CB0-45A7-8798-E3AF180BA77A}"/>
              </a:ext>
            </a:extLst>
          </p:cNvPr>
          <p:cNvSpPr txBox="1"/>
          <p:nvPr/>
        </p:nvSpPr>
        <p:spPr>
          <a:xfrm>
            <a:off x="6248400" y="1676400"/>
            <a:ext cx="2819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/>
            <a:r>
              <a:rPr lang="en-US" b="1" dirty="0"/>
              <a:t>B</a:t>
            </a:r>
            <a:r>
              <a:rPr lang="en-US" sz="1800" b="1" u="none" strike="noStrike" dirty="0">
                <a:effectLst/>
              </a:rPr>
              <a:t>udget ($K)</a:t>
            </a:r>
            <a:endParaRPr lang="en-US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1B6ACC2-11FD-44D6-ABB6-21C3F0D2C0CA}"/>
              </a:ext>
            </a:extLst>
          </p:cNvPr>
          <p:cNvSpPr/>
          <p:nvPr/>
        </p:nvSpPr>
        <p:spPr bwMode="auto">
          <a:xfrm>
            <a:off x="4842306" y="914400"/>
            <a:ext cx="4744286" cy="5105400"/>
          </a:xfrm>
          <a:custGeom>
            <a:avLst/>
            <a:gdLst>
              <a:gd name="connsiteX0" fmla="*/ 4172858 w 4789621"/>
              <a:gd name="connsiteY0" fmla="*/ 0 h 4064000"/>
              <a:gd name="connsiteX1" fmla="*/ 4441372 w 4789621"/>
              <a:gd name="connsiteY1" fmla="*/ 2699657 h 4064000"/>
              <a:gd name="connsiteX2" fmla="*/ 0 w 4789621"/>
              <a:gd name="connsiteY2" fmla="*/ 4064000 h 40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9621" h="4064000">
                <a:moveTo>
                  <a:pt x="4172858" y="0"/>
                </a:moveTo>
                <a:cubicBezTo>
                  <a:pt x="4654853" y="1011162"/>
                  <a:pt x="5136848" y="2022324"/>
                  <a:pt x="4441372" y="2699657"/>
                </a:cubicBezTo>
                <a:cubicBezTo>
                  <a:pt x="3745896" y="3376990"/>
                  <a:pt x="1872948" y="3720495"/>
                  <a:pt x="0" y="4064000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oval" w="lg" len="lg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301812D-ECAA-4743-9FF9-2C61BEE39F51}"/>
              </a:ext>
            </a:extLst>
          </p:cNvPr>
          <p:cNvSpPr/>
          <p:nvPr/>
        </p:nvSpPr>
        <p:spPr bwMode="auto">
          <a:xfrm>
            <a:off x="4842306" y="2045732"/>
            <a:ext cx="2625298" cy="1002268"/>
          </a:xfrm>
          <a:custGeom>
            <a:avLst/>
            <a:gdLst>
              <a:gd name="connsiteX0" fmla="*/ 4172858 w 4789621"/>
              <a:gd name="connsiteY0" fmla="*/ 0 h 4064000"/>
              <a:gd name="connsiteX1" fmla="*/ 4441372 w 4789621"/>
              <a:gd name="connsiteY1" fmla="*/ 2699657 h 4064000"/>
              <a:gd name="connsiteX2" fmla="*/ 0 w 4789621"/>
              <a:gd name="connsiteY2" fmla="*/ 4064000 h 40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9621" h="4064000">
                <a:moveTo>
                  <a:pt x="4172858" y="0"/>
                </a:moveTo>
                <a:cubicBezTo>
                  <a:pt x="4654853" y="1011162"/>
                  <a:pt x="5136848" y="2022324"/>
                  <a:pt x="4441372" y="2699657"/>
                </a:cubicBezTo>
                <a:cubicBezTo>
                  <a:pt x="3745896" y="3376990"/>
                  <a:pt x="1872948" y="3720495"/>
                  <a:pt x="0" y="4064000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oval" w="lg" len="lg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92D8124-A1F3-4A03-92DD-6292268F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5181600" cy="1295401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en-US" dirty="0"/>
              <a:t>Use Excel's Solver To Find Budget to Be Allocated to Optimize (Maximum) Profit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21AC18-DA0D-4DBE-9635-977B1A13984F}"/>
              </a:ext>
            </a:extLst>
          </p:cNvPr>
          <p:cNvSpPr txBox="1"/>
          <p:nvPr/>
        </p:nvSpPr>
        <p:spPr>
          <a:xfrm>
            <a:off x="23106" y="1400490"/>
            <a:ext cx="5237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According to the calibrated response function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8684D1-9DA0-451D-8D97-015D3AD53065}"/>
              </a:ext>
            </a:extLst>
          </p:cNvPr>
          <p:cNvSpPr txBox="1"/>
          <p:nvPr/>
        </p:nvSpPr>
        <p:spPr>
          <a:xfrm>
            <a:off x="6705600" y="177612"/>
            <a:ext cx="487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Why not set Gross margin as Objective?</a:t>
            </a:r>
          </a:p>
        </p:txBody>
      </p:sp>
    </p:spTree>
    <p:extLst>
      <p:ext uri="{BB962C8B-B14F-4D97-AF65-F5344CB8AC3E}">
        <p14:creationId xmlns:p14="http://schemas.microsoft.com/office/powerpoint/2010/main" val="32537071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FD0D90-9D98-437A-817B-5D206D59A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399" y="0"/>
            <a:ext cx="7721600" cy="509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6423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2809875"/>
          <a:ext cx="8382000" cy="6762750"/>
          <a:chOff x="619125" y="2809875"/>
          <a:chExt cx="8382000" cy="6762750"/>
        </a:xfrm>
      </p:grpSpPr>
      <p:sp>
        <p:nvSpPr>
          <p:cNvPr id="4" name="TextBox 3"/>
          <p:cNvSpPr txBox="1"/>
          <p:nvPr/>
        </p:nvSpPr>
        <p:spPr>
          <a:xfrm>
            <a:off x="2209800" y="2809875"/>
            <a:ext cx="7620000" cy="12382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br/>
            <a:br/>
            <a:r>
              <a:rPr lang="en-US" sz="3600" b="1">
                <a:solidFill>
                  <a:srgbClr val="205564">
                    <a:alpha val="100000"/>
                  </a:srgbClr>
                </a:solidFill>
                <a:latin typeface="Cambria"/>
              </a:rPr>
              <a:t>Unconstrained optimization</a:t>
            </a:r>
            <a:r>
              <a:rPr lang="en-US" sz="1000" b="1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7967663"/>
          <a:chOff x="619125" y="0"/>
          <a:chExt cx="8382000" cy="7967663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15800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</a:t>
            </a:r>
            <a:r>
              <a:rPr lang="en-US" sz="2800" b="1" dirty="0">
                <a:solidFill>
                  <a:srgbClr val="C00000"/>
                </a:solidFill>
                <a:latin typeface="Cambria"/>
              </a:rPr>
              <a:t>effort</a:t>
            </a:r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 in unconstrained </a:t>
            </a:r>
            <a:r>
              <a:rPr lang="en-US" sz="2800" b="1" dirty="0">
                <a:solidFill>
                  <a:srgbClr val="C00000"/>
                </a:solidFill>
                <a:latin typeface="Cambria"/>
              </a:rPr>
              <a:t>optimization </a:t>
            </a:r>
            <a:r>
              <a:rPr lang="en-US" sz="2400" b="1" dirty="0">
                <a:solidFill>
                  <a:srgbClr val="C00000"/>
                </a:solidFill>
                <a:latin typeface="Cambria"/>
              </a:rPr>
              <a:t>(of Profit/Net Margin)</a:t>
            </a:r>
            <a:r>
              <a:rPr lang="en-US" sz="900" dirty="0">
                <a:solidFill>
                  <a:srgbClr val="C00000"/>
                </a:solidFill>
                <a:latin typeface="Calibri"/>
              </a:rPr>
              <a:t> </a:t>
            </a:r>
            <a:endParaRPr lang="en-US" sz="10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221581"/>
              </p:ext>
            </p:extLst>
          </p:nvPr>
        </p:nvGraphicFramePr>
        <p:xfrm>
          <a:off x="457200" y="762000"/>
          <a:ext cx="8229600" cy="3413760"/>
        </p:xfrm>
        <a:graphic>
          <a:graphicData uri="http://schemas.openxmlformats.org/drawingml/2006/table">
            <a:tbl>
              <a:tblPr firstRow="1" bandRow="1"/>
              <a:tblGrid>
                <a:gridCol w="160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2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Cost ($K)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Cost($K)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% change in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483528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2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Optimized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% change in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TV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1 345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34.5%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Print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488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95.4%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Radio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34.7%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Direct marketing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1 500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3 231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115.4%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Internet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472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57.4%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3 150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5 672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80.1%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BB08684-4157-4A15-AF96-986CC8D2C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442203"/>
              </p:ext>
            </p:extLst>
          </p:nvPr>
        </p:nvGraphicFramePr>
        <p:xfrm>
          <a:off x="8915400" y="820398"/>
          <a:ext cx="3124200" cy="42138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1873">
                  <a:extLst>
                    <a:ext uri="{9D8B030D-6E8A-4147-A177-3AD203B41FA5}">
                      <a16:colId xmlns:a16="http://schemas.microsoft.com/office/drawing/2014/main" val="3635182669"/>
                    </a:ext>
                  </a:extLst>
                </a:gridCol>
                <a:gridCol w="1542327">
                  <a:extLst>
                    <a:ext uri="{9D8B030D-6E8A-4147-A177-3AD203B41FA5}">
                      <a16:colId xmlns:a16="http://schemas.microsoft.com/office/drawing/2014/main" val="2879649284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Optimal TV Ad for maximum  Net Margin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55985594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Current budget ($K)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                        </a:t>
                      </a:r>
                      <a:r>
                        <a:rPr lang="en-US" sz="1800" b="1" u="none" strike="noStrike" dirty="0">
                          <a:effectLst/>
                          <a:highlight>
                            <a:srgbClr val="00FF00"/>
                          </a:highlight>
                        </a:rPr>
                        <a:t>1,345</a:t>
                      </a:r>
                      <a:r>
                        <a:rPr lang="en-US" sz="1600" b="1" u="none" strike="noStrike" dirty="0">
                          <a:effectLst/>
                          <a:highlight>
                            <a:srgbClr val="00FF00"/>
                          </a:highlight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3814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Current revenues ($K)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                         3,967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5419047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Cost per effort unit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                         1,000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84923155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Margin per output unit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                         1,000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96564597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Cost of effort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                 1,345,022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2437887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Gross margin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                 3,966,957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56492158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Net margin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                2,621,935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0365940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838200" y="0"/>
            <a:ext cx="10058400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effort in unconstrained optimization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Comparison of effort in unconstrained optimization" descr="Comparison of effort in unconstrained optimiz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7967663"/>
          <a:chOff x="619125" y="0"/>
          <a:chExt cx="8382000" cy="7967663"/>
        </a:xfrm>
      </p:grpSpPr>
      <p:sp>
        <p:nvSpPr>
          <p:cNvPr id="5" name="TextBox 4"/>
          <p:cNvSpPr txBox="1"/>
          <p:nvPr/>
        </p:nvSpPr>
        <p:spPr>
          <a:xfrm>
            <a:off x="914400" y="0"/>
            <a:ext cx="10287000" cy="584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</a:t>
            </a:r>
            <a:r>
              <a:rPr lang="en-US" sz="3200" b="1" dirty="0">
                <a:solidFill>
                  <a:srgbClr val="C00000"/>
                </a:solidFill>
                <a:latin typeface="Cambria"/>
              </a:rPr>
              <a:t>net margin </a:t>
            </a:r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in unconstrained optimization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570390"/>
              </p:ext>
            </p:extLst>
          </p:nvPr>
        </p:nvGraphicFramePr>
        <p:xfrm>
          <a:off x="152400" y="685800"/>
          <a:ext cx="10744200" cy="2987040"/>
        </p:xfrm>
        <a:graphic>
          <a:graphicData uri="http://schemas.openxmlformats.org/drawingml/2006/table">
            <a:tbl>
              <a:tblPr firstRow="1" bandRow="1"/>
              <a:tblGrid>
                <a:gridCol w="268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103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8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 Profit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Optimized Profit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% change in Profit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742618"/>
                  </a:ext>
                </a:extLst>
              </a:tr>
              <a:tr h="45103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8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 net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Optimized net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% change in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15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TV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2 500 000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2 621 935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4.9%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15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Print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1 022 282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85.9%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15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Radio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175 201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16.8%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15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6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Direct marketing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2 500 000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7 479 220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199.2%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15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Internet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285 510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185.5%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15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5 800 000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11 584 149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99.7%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871A824-F891-4B04-8281-86AF9CB2D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46921"/>
              </p:ext>
            </p:extLst>
          </p:nvPr>
        </p:nvGraphicFramePr>
        <p:xfrm>
          <a:off x="2131325" y="3743980"/>
          <a:ext cx="7165075" cy="26822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92195">
                  <a:extLst>
                    <a:ext uri="{9D8B030D-6E8A-4147-A177-3AD203B41FA5}">
                      <a16:colId xmlns:a16="http://schemas.microsoft.com/office/drawing/2014/main" val="3635182669"/>
                    </a:ext>
                  </a:extLst>
                </a:gridCol>
                <a:gridCol w="4372880">
                  <a:extLst>
                    <a:ext uri="{9D8B030D-6E8A-4147-A177-3AD203B41FA5}">
                      <a16:colId xmlns:a16="http://schemas.microsoft.com/office/drawing/2014/main" val="287964928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Optimal TV Ad for maximum  Net Margin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355985594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Current budget ($K)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1,345 </a:t>
                      </a: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38140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Current revenues ($K)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                        3,967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5419047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Cost per effort unit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                        1,000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84923155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Margin per output unit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                        1,000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296564597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Cost of effort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                1,345,022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92437887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Gross margin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                3,966,957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256492158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Net margin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                 2,621,935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5940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838200" y="0"/>
            <a:ext cx="10668000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net margin in unconstrained optimization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Comparison of net margin in unconstrained optimization" descr="Comparison of net margin in unconstrained optimiz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B8D04D6E-850B-4766-AFF5-74F7EFD4B4EB}"/>
              </a:ext>
            </a:extLst>
          </p:cNvPr>
          <p:cNvSpPr/>
          <p:nvPr/>
        </p:nvSpPr>
        <p:spPr bwMode="auto">
          <a:xfrm>
            <a:off x="8382000" y="1143000"/>
            <a:ext cx="457200" cy="381000"/>
          </a:xfrm>
          <a:prstGeom prst="star5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2809875"/>
          <a:ext cx="8382000" cy="6762750"/>
          <a:chOff x="619125" y="2809875"/>
          <a:chExt cx="8382000" cy="6762750"/>
        </a:xfrm>
      </p:grpSpPr>
      <p:sp>
        <p:nvSpPr>
          <p:cNvPr id="4" name="TextBox 3"/>
          <p:cNvSpPr txBox="1"/>
          <p:nvPr/>
        </p:nvSpPr>
        <p:spPr>
          <a:xfrm>
            <a:off x="2209800" y="2809875"/>
            <a:ext cx="7620000" cy="12382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br/>
            <a:br/>
            <a:r>
              <a:rPr lang="en-US" sz="3600" b="1">
                <a:solidFill>
                  <a:srgbClr val="205564">
                    <a:alpha val="100000"/>
                  </a:srgbClr>
                </a:solidFill>
                <a:latin typeface="Cambria"/>
              </a:rPr>
              <a:t>Constrained optimization</a:t>
            </a:r>
            <a:r>
              <a:rPr lang="en-US" sz="1000" b="1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215313"/>
          <a:chOff x="619125" y="0"/>
          <a:chExt cx="8382000" cy="8215313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9677400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Table of constraints </a:t>
            </a:r>
            <a:r>
              <a:rPr lang="en-US" sz="2800" b="1" dirty="0">
                <a:solidFill>
                  <a:srgbClr val="C00000"/>
                </a:solidFill>
                <a:latin typeface="Cambria"/>
              </a:rPr>
              <a:t>(of Efforts)</a:t>
            </a:r>
            <a:r>
              <a:rPr lang="en-US" sz="1000" dirty="0">
                <a:solidFill>
                  <a:srgbClr val="C00000"/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93887"/>
              </p:ext>
            </p:extLst>
          </p:nvPr>
        </p:nvGraphicFramePr>
        <p:xfrm>
          <a:off x="5164392" y="1143000"/>
          <a:ext cx="7027608" cy="1687946"/>
        </p:xfrm>
        <a:graphic>
          <a:graphicData uri="http://schemas.openxmlformats.org/drawingml/2006/table">
            <a:tbl>
              <a:tblPr firstRow="1" bandRow="1"/>
              <a:tblGrid>
                <a:gridCol w="1084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9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39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39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39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28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8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Global constraints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TV ads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Print ads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Radio ads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Direct marketing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Internet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08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Minimum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08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Maximum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C00000"/>
                          </a:solidFill>
                          <a:latin typeface="Calibri"/>
                        </a:rPr>
                        <a:t>4000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NA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NA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NA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NA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A98A282-F0D1-4F80-A797-E574BF40244F}"/>
              </a:ext>
            </a:extLst>
          </p:cNvPr>
          <p:cNvSpPr txBox="1"/>
          <p:nvPr/>
        </p:nvSpPr>
        <p:spPr>
          <a:xfrm>
            <a:off x="5638800" y="4551105"/>
            <a:ext cx="5867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Apply these constraints to the optimization problem. </a:t>
            </a:r>
            <a:r>
              <a:rPr lang="en-US" sz="2800" dirty="0">
                <a:sym typeface="Wingdings" panose="05000000000000000000" pitchFamily="2" charset="2"/>
              </a:rPr>
              <a:t> Optimize the profit (net margin) !</a:t>
            </a:r>
            <a:r>
              <a:rPr lang="en-US" sz="28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80BE78-3A3E-4CEA-B835-467D759A0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206" y="141545"/>
            <a:ext cx="4953000" cy="6621881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A72DCF-9BA9-4784-B4EF-0A8999B1C544}"/>
              </a:ext>
            </a:extLst>
          </p:cNvPr>
          <p:cNvCxnSpPr/>
          <p:nvPr/>
        </p:nvCxnSpPr>
        <p:spPr bwMode="auto">
          <a:xfrm flipV="1">
            <a:off x="4724400" y="2667000"/>
            <a:ext cx="1905000" cy="1981200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F64A782-7A2F-424D-8766-C118133425C7}"/>
              </a:ext>
            </a:extLst>
          </p:cNvPr>
          <p:cNvSpPr/>
          <p:nvPr/>
        </p:nvSpPr>
        <p:spPr bwMode="auto">
          <a:xfrm>
            <a:off x="7315200" y="921900"/>
            <a:ext cx="4800600" cy="20499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043A41C-73B8-4057-9E3E-EC7C316C02BF}"/>
              </a:ext>
            </a:extLst>
          </p:cNvPr>
          <p:cNvCxnSpPr>
            <a:cxnSpLocks/>
          </p:cNvCxnSpPr>
          <p:nvPr/>
        </p:nvCxnSpPr>
        <p:spPr bwMode="auto">
          <a:xfrm flipV="1">
            <a:off x="4800600" y="2983346"/>
            <a:ext cx="2684206" cy="1958798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7967663"/>
          <a:chOff x="619125" y="0"/>
          <a:chExt cx="8382000" cy="7967663"/>
        </a:xfrm>
      </p:grpSpPr>
      <p:sp>
        <p:nvSpPr>
          <p:cNvPr id="5" name="TextBox 4"/>
          <p:cNvSpPr txBox="1"/>
          <p:nvPr/>
        </p:nvSpPr>
        <p:spPr>
          <a:xfrm>
            <a:off x="533400" y="0"/>
            <a:ext cx="9296400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effort in constrained optimization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103405"/>
              </p:ext>
            </p:extLst>
          </p:nvPr>
        </p:nvGraphicFramePr>
        <p:xfrm>
          <a:off x="466724" y="1143000"/>
          <a:ext cx="11344276" cy="3009900"/>
        </p:xfrm>
        <a:graphic>
          <a:graphicData uri="http://schemas.openxmlformats.org/drawingml/2006/table">
            <a:tbl>
              <a:tblPr firstRow="1" bandRow="1"/>
              <a:tblGrid>
                <a:gridCol w="2836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6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6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6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94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6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Optimized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% change in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TV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842.712 ???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-15.7%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Print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399.431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59.8%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Radio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-100.0%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Direct marketing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1 500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2 760.648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84.0%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Internet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0.001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-100.0%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3 150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4 002.793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27.1%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914400" y="0"/>
            <a:ext cx="8915400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effort in constrained optimization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Comparison of effort in constrained optimization" descr="Comparison of effort in constrained optimiz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7967663"/>
          <a:chOff x="619125" y="0"/>
          <a:chExt cx="8382000" cy="7967663"/>
        </a:xfrm>
      </p:grpSpPr>
      <p:sp>
        <p:nvSpPr>
          <p:cNvPr id="5" name="TextBox 4"/>
          <p:cNvSpPr txBox="1"/>
          <p:nvPr/>
        </p:nvSpPr>
        <p:spPr>
          <a:xfrm>
            <a:off x="533400" y="0"/>
            <a:ext cx="11201400" cy="584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</a:t>
            </a:r>
            <a:r>
              <a:rPr lang="en-US" sz="32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net margin </a:t>
            </a:r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in constrained optimization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143923"/>
              </p:ext>
            </p:extLst>
          </p:nvPr>
        </p:nvGraphicFramePr>
        <p:xfrm>
          <a:off x="381000" y="1143000"/>
          <a:ext cx="11506200" cy="2583336"/>
        </p:xfrm>
        <a:graphic>
          <a:graphicData uri="http://schemas.openxmlformats.org/drawingml/2006/table">
            <a:tbl>
              <a:tblPr firstRow="1" bandRow="1"/>
              <a:tblGrid>
                <a:gridCol w="287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94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32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Base net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Optimized net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% change in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TV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2 500 000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2 337 680.275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-6.5%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Print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968 150.424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76.0%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Radio ads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150 000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-1.000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-100.0%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Direct marketing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2 500 000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7 196 265.976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187.9%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Internet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13 249.576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-86.8%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26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20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5 800 000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10 515 345.252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81.3%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457200" y="0"/>
            <a:ext cx="10820400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net margin in constrained optimization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Comparison of net margin in constrained optimization" descr="Comparison of net margin in constrained optimiz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8215313"/>
          <a:chOff x="619125" y="0"/>
          <a:chExt cx="8382000" cy="8215313"/>
        </a:xfrm>
      </p:grpSpPr>
      <p:sp>
        <p:nvSpPr>
          <p:cNvPr id="6" name="TextBox 5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Opportunity costs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391744"/>
              </p:ext>
            </p:extLst>
          </p:nvPr>
        </p:nvGraphicFramePr>
        <p:xfrm>
          <a:off x="308487" y="614195"/>
          <a:ext cx="10439401" cy="1242060"/>
        </p:xfrm>
        <a:graphic>
          <a:graphicData uri="http://schemas.openxmlformats.org/drawingml/2006/table">
            <a:tbl>
              <a:tblPr firstRow="1" bandRow="1"/>
              <a:tblGrid>
                <a:gridCol w="1491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1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1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1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13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13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13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581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80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Global constraints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TV ads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Print ads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Radio ads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Direct marketing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Internet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16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Minimum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489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Maximum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2348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1881965"/>
            <a:ext cx="11811000" cy="110799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200" b="1" dirty="0">
                <a:solidFill>
                  <a:srgbClr val="595959">
                    <a:alpha val="100000"/>
                  </a:srgbClr>
                </a:solidFill>
                <a:latin typeface="Calibri"/>
              </a:rPr>
              <a:t>** Change</a:t>
            </a:r>
            <a:r>
              <a:rPr lang="en-US" sz="2200" dirty="0">
                <a:solidFill>
                  <a:srgbClr val="595959">
                    <a:alpha val="100000"/>
                  </a:srgbClr>
                </a:solidFill>
                <a:latin typeface="Calibri"/>
              </a:rPr>
              <a:t> in net margin by relaxing (decreasing) a lower constraint by 1 unit, or relaxing (increasing) an upper constraint by 1 unit. An empty cell means no constraint was set. A value of </a:t>
            </a:r>
            <a:r>
              <a:rPr lang="en-US" sz="2200" b="1" dirty="0">
                <a:solidFill>
                  <a:srgbClr val="595959">
                    <a:alpha val="100000"/>
                  </a:srgbClr>
                </a:solidFill>
                <a:latin typeface="Calibri"/>
              </a:rPr>
              <a:t>0 means that a constraint was set but not reached</a:t>
            </a:r>
            <a:r>
              <a:rPr lang="en-US" sz="2200" dirty="0">
                <a:solidFill>
                  <a:srgbClr val="595959">
                    <a:alpha val="100000"/>
                  </a:srgbClr>
                </a:solidFill>
                <a:latin typeface="Calibri"/>
              </a:rPr>
              <a:t>, and net margin would not be improved by relaxing it. 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D4F8F00-45F0-4017-A080-EC55643FE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3257"/>
              </p:ext>
            </p:extLst>
          </p:nvPr>
        </p:nvGraphicFramePr>
        <p:xfrm>
          <a:off x="346587" y="3024631"/>
          <a:ext cx="10363199" cy="1265588"/>
        </p:xfrm>
        <a:graphic>
          <a:graphicData uri="http://schemas.openxmlformats.org/drawingml/2006/table">
            <a:tbl>
              <a:tblPr firstRow="1" bandRow="1"/>
              <a:tblGrid>
                <a:gridCol w="1598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3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2113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8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Global constraints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TV ads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Print ads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Radio ads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6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Direct marketing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Internet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38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Minimum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384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Maximum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000" b="1" u="none" spc="0" dirty="0">
                          <a:solidFill>
                            <a:srgbClr val="C00000"/>
                          </a:solidFill>
                          <a:latin typeface="Calibri"/>
                        </a:rPr>
                        <a:t>4000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NA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NA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NA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NA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9C94012-95B2-4A93-A039-8593D13C1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130435"/>
              </p:ext>
            </p:extLst>
          </p:nvPr>
        </p:nvGraphicFramePr>
        <p:xfrm>
          <a:off x="346587" y="4495800"/>
          <a:ext cx="11125200" cy="802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0100">
                  <a:extLst>
                    <a:ext uri="{9D8B030D-6E8A-4147-A177-3AD203B41FA5}">
                      <a16:colId xmlns:a16="http://schemas.microsoft.com/office/drawing/2014/main" val="619967587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1425479451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406784358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55529656"/>
                    </a:ext>
                  </a:extLst>
                </a:gridCol>
                <a:gridCol w="1917700">
                  <a:extLst>
                    <a:ext uri="{9D8B030D-6E8A-4147-A177-3AD203B41FA5}">
                      <a16:colId xmlns:a16="http://schemas.microsoft.com/office/drawing/2014/main" val="2979986727"/>
                    </a:ext>
                  </a:extLst>
                </a:gridCol>
              </a:tblGrid>
              <a:tr h="110553"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>
                          <a:effectLst/>
                        </a:rPr>
                        <a:t>Base effort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Optimized effort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Base Profit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Optimized Profit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8896650"/>
                  </a:ext>
                </a:extLst>
              </a:tr>
              <a:tr h="19763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net margin in unconstrained optimization 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3,150.00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5,672.00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 5,800,000.00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 11,584,149.00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589457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ABFBC0B-0548-4C7F-8247-5175340B1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951952"/>
              </p:ext>
            </p:extLst>
          </p:nvPr>
        </p:nvGraphicFramePr>
        <p:xfrm>
          <a:off x="1447800" y="5374163"/>
          <a:ext cx="7162800" cy="1062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50529">
                  <a:extLst>
                    <a:ext uri="{9D8B030D-6E8A-4147-A177-3AD203B41FA5}">
                      <a16:colId xmlns:a16="http://schemas.microsoft.com/office/drawing/2014/main" val="87374714"/>
                    </a:ext>
                  </a:extLst>
                </a:gridCol>
                <a:gridCol w="3112271">
                  <a:extLst>
                    <a:ext uri="{9D8B030D-6E8A-4147-A177-3AD203B41FA5}">
                      <a16:colId xmlns:a16="http://schemas.microsoft.com/office/drawing/2014/main" val="1566368101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Change of Effort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          2,522.00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24446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Change of Profit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  5,784,149.00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77003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Change of Profit / Change of Effort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</a:rPr>
                        <a:t>                  2,293.48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39129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6BDF9CF-1FF8-4205-B998-13986398DE89}"/>
              </a:ext>
            </a:extLst>
          </p:cNvPr>
          <p:cNvSpPr txBox="1"/>
          <p:nvPr/>
        </p:nvSpPr>
        <p:spPr>
          <a:xfrm>
            <a:off x="8610600" y="6012418"/>
            <a:ext cx="2021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 </a:t>
            </a:r>
            <a:r>
              <a:rPr lang="en-US" dirty="0"/>
              <a:t>My calculation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2809875"/>
          <a:ext cx="8382000" cy="6762750"/>
          <a:chOff x="619125" y="2809875"/>
          <a:chExt cx="8382000" cy="6762750"/>
        </a:xfrm>
      </p:grpSpPr>
      <p:sp>
        <p:nvSpPr>
          <p:cNvPr id="4" name="TextBox 3"/>
          <p:cNvSpPr txBox="1"/>
          <p:nvPr/>
        </p:nvSpPr>
        <p:spPr>
          <a:xfrm>
            <a:off x="2209800" y="2809875"/>
            <a:ext cx="7620000" cy="12382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br/>
            <a:br/>
            <a:r>
              <a:rPr lang="en-US" sz="3600" b="1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scenarios</a:t>
            </a:r>
            <a:r>
              <a:rPr lang="en-US" sz="1000">
                <a:solidFill>
                  <a:srgbClr val="898989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8C6AF-A710-4276-8A43-9E7DD429F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0" i="0" u="none" strike="noStrike" baseline="0" dirty="0">
                <a:latin typeface="+mn-lt"/>
              </a:rPr>
              <a:t>This response model approach uses the following general structure</a:t>
            </a:r>
            <a:endParaRPr lang="en-US" sz="3600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602E94-C37C-42A6-8F97-D977A84FB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62000"/>
            <a:ext cx="9659103" cy="602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113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80B90B-E5BA-49A6-9618-5B4B87E7F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95400"/>
            <a:ext cx="10363200" cy="460363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7CE2FAB-487C-4CF1-B300-31B103C6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Constraint and Optimization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0999F63-DA10-4EFD-BD2A-61394338D448}"/>
                  </a:ext>
                </a:extLst>
              </p14:cNvPr>
              <p14:cNvContentPartPr/>
              <p14:nvPr/>
            </p14:nvContentPartPr>
            <p14:xfrm>
              <a:off x="2855172" y="1675126"/>
              <a:ext cx="817200" cy="24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0999F63-DA10-4EFD-BD2A-61394338D4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65172" y="1495486"/>
                <a:ext cx="99684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98E6D45-72F9-4629-9E18-A8FA8DAC909E}"/>
                  </a:ext>
                </a:extLst>
              </p14:cNvPr>
              <p14:cNvContentPartPr/>
              <p14:nvPr/>
            </p14:nvContentPartPr>
            <p14:xfrm>
              <a:off x="2831412" y="1798606"/>
              <a:ext cx="881640" cy="30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98E6D45-72F9-4629-9E18-A8FA8DAC90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41772" y="1618966"/>
                <a:ext cx="106128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896D55E-B3E9-42A3-8489-E634E5064B62}"/>
                  </a:ext>
                </a:extLst>
              </p14:cNvPr>
              <p14:cNvContentPartPr/>
              <p14:nvPr/>
            </p14:nvContentPartPr>
            <p14:xfrm>
              <a:off x="6559932" y="1563166"/>
              <a:ext cx="591480" cy="12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896D55E-B3E9-42A3-8489-E634E5064B6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69932" y="1383526"/>
                <a:ext cx="771120" cy="37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47D2E5C-70A7-4961-B42D-0F889480F4D6}"/>
                  </a:ext>
                </a:extLst>
              </p14:cNvPr>
              <p14:cNvContentPartPr/>
              <p14:nvPr/>
            </p14:nvContentPartPr>
            <p14:xfrm>
              <a:off x="6476772" y="1792846"/>
              <a:ext cx="741240" cy="16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47D2E5C-70A7-4961-B42D-0F889480F4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87132" y="1613206"/>
                <a:ext cx="920880" cy="37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9387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TV ads: scenarios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TV ads: scenarios" descr="TV ads: scenario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61651"/>
            <a:ext cx="9052562" cy="6466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178910-2520-4595-BCAE-FFA72C69438C}"/>
              </a:ext>
            </a:extLst>
          </p:cNvPr>
          <p:cNvSpPr txBox="1"/>
          <p:nvPr/>
        </p:nvSpPr>
        <p:spPr>
          <a:xfrm>
            <a:off x="946313" y="838200"/>
            <a:ext cx="12634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$</a:t>
            </a:r>
          </a:p>
          <a:p>
            <a:pPr algn="r"/>
            <a:r>
              <a:rPr lang="en-US" sz="2800" dirty="0"/>
              <a:t>Impact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ECF569-28A1-43B2-BCF7-F0218F57327A}"/>
              </a:ext>
            </a:extLst>
          </p:cNvPr>
          <p:cNvSpPr txBox="1"/>
          <p:nvPr/>
        </p:nvSpPr>
        <p:spPr>
          <a:xfrm>
            <a:off x="10576562" y="5715000"/>
            <a:ext cx="10357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$</a:t>
            </a:r>
          </a:p>
          <a:p>
            <a:r>
              <a:rPr lang="en-US" sz="2800" dirty="0"/>
              <a:t>Effort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A21B75-F065-40B5-BCB9-E53847E321EF}"/>
              </a:ext>
            </a:extLst>
          </p:cNvPr>
          <p:cNvSpPr txBox="1"/>
          <p:nvPr/>
        </p:nvSpPr>
        <p:spPr>
          <a:xfrm rot="20151713">
            <a:off x="8093613" y="2937407"/>
            <a:ext cx="2234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Cost of effort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48527B-CE01-4F76-B882-F3A320A0D870}"/>
              </a:ext>
            </a:extLst>
          </p:cNvPr>
          <p:cNvSpPr txBox="1"/>
          <p:nvPr/>
        </p:nvSpPr>
        <p:spPr>
          <a:xfrm rot="21162522">
            <a:off x="7034125" y="1393400"/>
            <a:ext cx="2343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Gross Margin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27F25A-2209-4CDE-886A-540C49828D36}"/>
              </a:ext>
            </a:extLst>
          </p:cNvPr>
          <p:cNvSpPr txBox="1"/>
          <p:nvPr/>
        </p:nvSpPr>
        <p:spPr>
          <a:xfrm rot="770692">
            <a:off x="8429380" y="4433162"/>
            <a:ext cx="1944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Net Margin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349852-5D24-4DCE-931C-9A8D288BD5D1}"/>
              </a:ext>
            </a:extLst>
          </p:cNvPr>
          <p:cNvCxnSpPr>
            <a:cxnSpLocks/>
          </p:cNvCxnSpPr>
          <p:nvPr/>
        </p:nvCxnSpPr>
        <p:spPr bwMode="auto">
          <a:xfrm flipH="1">
            <a:off x="2819400" y="3649002"/>
            <a:ext cx="6391634" cy="2367732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function A(x) = 100x – 2x is graphed. At its maximum there is an intersection of two dashed lines and text that reads “Maximum area is 1250 square feet when x = 25 feet.”">
            <a:extLst>
              <a:ext uri="{FF2B5EF4-FFF2-40B4-BE49-F238E27FC236}">
                <a16:creationId xmlns:a16="http://schemas.microsoft.com/office/drawing/2014/main" id="{1F9D79F7-39AE-4ADA-9BCB-1DF88D737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676400"/>
            <a:ext cx="4697249" cy="304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28187E-8258-4067-AFD4-629425914184}"/>
                  </a:ext>
                </a:extLst>
              </p:cNvPr>
              <p:cNvSpPr txBox="1"/>
              <p:nvPr/>
            </p:nvSpPr>
            <p:spPr>
              <a:xfrm>
                <a:off x="76200" y="762000"/>
                <a:ext cx="9601200" cy="4493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Maximize  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)=100</m:t>
                    </m:r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sz="3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/>
                  <a:t>  </a:t>
                </a:r>
                <a:r>
                  <a:rPr lang="en-US" sz="2400" dirty="0"/>
                  <a:t>over the interval  [0,50]</a:t>
                </a:r>
              </a:p>
              <a:p>
                <a:r>
                  <a:rPr lang="en-US" sz="2400" dirty="0"/>
                  <a:t>Differentiating the function  A(x)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800" b="0" i="1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800" b="0" i="1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=100−4</m:t>
                      </m:r>
                      <m:r>
                        <a:rPr lang="en-US" sz="2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800" b="0" u="none" strike="noStrike" dirty="0">
                  <a:solidFill>
                    <a:srgbClr val="000000"/>
                  </a:solidFill>
                  <a:effectLst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u="none" strike="noStrike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=100−4</m:t>
                    </m:r>
                    <m:r>
                      <a:rPr lang="en-US" sz="2800" b="0" i="1" u="none" strike="noStrike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u="none" strike="noStrike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0    </m:t>
                    </m:r>
                    <m:r>
                      <a:rPr lang="en-US" sz="2800" b="0" i="1" u="none" strike="noStrike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u="none" strike="noStrike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 = 25</m:t>
                    </m:r>
                  </m:oMath>
                </a14:m>
                <a:endParaRPr lang="en-US" sz="2800" b="0" i="0" u="none" strike="noStrike" dirty="0">
                  <a:solidFill>
                    <a:srgbClr val="000000"/>
                  </a:solidFill>
                  <a:effectLst/>
                  <a:latin typeface="MathJax_Main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800" b="0" i="0" u="none" strike="noStrike" dirty="0">
                    <a:solidFill>
                      <a:srgbClr val="000000"/>
                    </a:solidFill>
                    <a:effectLst/>
                    <a:latin typeface="MathJax_Main"/>
                  </a:rPr>
                  <a:t> is the slope denote the </a:t>
                </a:r>
                <a:r>
                  <a:rPr lang="en-US" sz="2800" b="1" i="1" u="none" strike="noStrike" dirty="0">
                    <a:solidFill>
                      <a:srgbClr val="000000"/>
                    </a:solidFill>
                    <a:effectLst/>
                    <a:latin typeface="MathJax_Main"/>
                  </a:rPr>
                  <a:t>rate of change</a:t>
                </a:r>
              </a:p>
              <a:p>
                <a:br>
                  <a:rPr lang="en-US" sz="2800" dirty="0"/>
                </a:br>
                <a:r>
                  <a:rPr lang="en-US" sz="2400" b="0" i="0" dirty="0">
                    <a:solidFill>
                      <a:srgbClr val="333333"/>
                    </a:solidFill>
                    <a:effectLst/>
                    <a:latin typeface="Nunito Sans" pitchFamily="2" charset="0"/>
                  </a:rPr>
                  <a:t>The instantaneous rate of change, or derivative, </a:t>
                </a:r>
              </a:p>
              <a:p>
                <a:r>
                  <a:rPr lang="en-US" sz="2400" b="0" i="0" dirty="0">
                    <a:solidFill>
                      <a:srgbClr val="333333"/>
                    </a:solidFill>
                    <a:effectLst/>
                    <a:latin typeface="Nunito Sans" pitchFamily="2" charset="0"/>
                  </a:rPr>
                  <a:t>can be written as </a:t>
                </a:r>
                <a:r>
                  <a:rPr lang="en-US" sz="2400" b="0" i="0" dirty="0" err="1">
                    <a:solidFill>
                      <a:srgbClr val="333333"/>
                    </a:solidFill>
                    <a:effectLst/>
                    <a:latin typeface="Nunito Sans" pitchFamily="2" charset="0"/>
                  </a:rPr>
                  <a:t>dy</a:t>
                </a:r>
                <a:r>
                  <a:rPr lang="en-US" sz="2400" b="0" i="0" dirty="0">
                    <a:solidFill>
                      <a:srgbClr val="333333"/>
                    </a:solidFill>
                    <a:effectLst/>
                    <a:latin typeface="Nunito Sans" pitchFamily="2" charset="0"/>
                  </a:rPr>
                  <a:t>/dx, and it is a function </a:t>
                </a:r>
              </a:p>
              <a:p>
                <a:r>
                  <a:rPr lang="en-US" sz="2400" b="0" i="0" dirty="0">
                    <a:solidFill>
                      <a:srgbClr val="333333"/>
                    </a:solidFill>
                    <a:effectLst/>
                    <a:latin typeface="Nunito Sans" pitchFamily="2" charset="0"/>
                  </a:rPr>
                  <a:t>that tells you the instantaneous rate of change </a:t>
                </a:r>
              </a:p>
              <a:p>
                <a:r>
                  <a:rPr lang="en-US" sz="2400" b="0" i="0" dirty="0">
                    <a:solidFill>
                      <a:srgbClr val="333333"/>
                    </a:solidFill>
                    <a:effectLst/>
                    <a:latin typeface="Nunito Sans" pitchFamily="2" charset="0"/>
                  </a:rPr>
                  <a:t>at any point.</a:t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28187E-8258-4067-AFD4-629425914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0"/>
                <a:ext cx="9601200" cy="4493538"/>
              </a:xfrm>
              <a:prstGeom prst="rect">
                <a:avLst/>
              </a:prstGeom>
              <a:blipFill>
                <a:blip r:embed="rId4"/>
                <a:stretch>
                  <a:fillRect l="-1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E28D303-042C-478F-A4E8-633ED170FD45}"/>
              </a:ext>
            </a:extLst>
          </p:cNvPr>
          <p:cNvSpPr txBox="1"/>
          <p:nvPr/>
        </p:nvSpPr>
        <p:spPr>
          <a:xfrm>
            <a:off x="533400" y="5789441"/>
            <a:ext cx="990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hlinkClick r:id="rId5"/>
              </a:rPr>
              <a:t>https://math.libretexts.org/Bookshelves/Calculus/Map%3A_Calculus__Early_Transcendentals_(Stewart)/04%3A_Applications_of_Differentiation/4.07%3A_Optimization_Problems</a:t>
            </a:r>
            <a:r>
              <a:rPr lang="en-US" b="1" dirty="0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FBE18C6-6CB0-472B-8A3D-3783D8EB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579429"/>
          </a:xfrm>
        </p:spPr>
        <p:txBody>
          <a:bodyPr/>
          <a:lstStyle/>
          <a:p>
            <a:r>
              <a:rPr lang="en-US" dirty="0"/>
              <a:t>Optimization </a:t>
            </a:r>
          </a:p>
        </p:txBody>
      </p:sp>
    </p:spTree>
    <p:extLst>
      <p:ext uri="{BB962C8B-B14F-4D97-AF65-F5344CB8AC3E}">
        <p14:creationId xmlns:p14="http://schemas.microsoft.com/office/powerpoint/2010/main" val="24922738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Print ads: scenarios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Print ads: scenarios" descr="Print ads: scenario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Radio ads: scenarios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cxnSp>
        <p:nvCxnSpPr>
          <p:cNvPr id="2" name="Straight Connector 1"/>
          <p:cNvCxnSpPr/>
          <p:nvPr/>
        </p:nvCxnSpPr>
        <p:spPr>
          <a:xfrm>
            <a:off x="2190750" y="762000"/>
            <a:ext cx="7715250" cy="0"/>
          </a:xfrm>
          <a:prstGeom prst="line">
            <a:avLst/>
          </a:prstGeom>
          <a:ln w="12700" cap="flat" cmpd="sng" algn="ctr">
            <a:solidFill>
              <a:srgbClr val="7F7F7F">
                <a:alpha val="498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Radio ads: scenarios" descr="Radio ads: scenario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Direct marketing: scenarios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Direct marketing: scenarios" descr="Direct marketing: scenario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Internet: scenarios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Internet: scenarios" descr="Internet: scenario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952500"/>
            <a:ext cx="8001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Comparison of scenarios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Comparison of scenarios" descr="Comparison of scenario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52500"/>
            <a:ext cx="101346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2809875"/>
          <a:ext cx="8382000" cy="6762750"/>
          <a:chOff x="619125" y="2809875"/>
          <a:chExt cx="8382000" cy="6762750"/>
        </a:xfrm>
      </p:grpSpPr>
      <p:sp>
        <p:nvSpPr>
          <p:cNvPr id="4" name="TextBox 3"/>
          <p:cNvSpPr txBox="1"/>
          <p:nvPr/>
        </p:nvSpPr>
        <p:spPr>
          <a:xfrm>
            <a:off x="2209800" y="2809875"/>
            <a:ext cx="7620000" cy="12382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br/>
            <a:br/>
            <a:r>
              <a:rPr lang="en-US" sz="3600" b="1">
                <a:solidFill>
                  <a:srgbClr val="205564">
                    <a:alpha val="100000"/>
                  </a:srgbClr>
                </a:solidFill>
                <a:latin typeface="Cambria"/>
              </a:rPr>
              <a:t>Sensitivity analysis</a:t>
            </a:r>
            <a:r>
              <a:rPr lang="en-US" sz="1000" b="1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cxnSp>
        <p:nvCxnSpPr>
          <p:cNvPr id="2" name="Straight Connector 1"/>
          <p:cNvCxnSpPr/>
          <p:nvPr/>
        </p:nvCxnSpPr>
        <p:spPr>
          <a:xfrm>
            <a:off x="2190750" y="4191000"/>
            <a:ext cx="7715250" cy="0"/>
          </a:xfrm>
          <a:prstGeom prst="line">
            <a:avLst/>
          </a:prstGeom>
          <a:ln w="12700" cap="flat" cmpd="sng" algn="ctr">
            <a:solidFill>
              <a:srgbClr val="7F7F7F">
                <a:alpha val="498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619125" y="0"/>
          <a:ext cx="8382000" cy="7472363"/>
          <a:chOff x="619125" y="0"/>
          <a:chExt cx="8382000" cy="7472363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Sensitivity analysis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871888"/>
              </p:ext>
            </p:extLst>
          </p:nvPr>
        </p:nvGraphicFramePr>
        <p:xfrm>
          <a:off x="990600" y="762000"/>
          <a:ext cx="10134600" cy="5017786"/>
        </p:xfrm>
        <a:graphic>
          <a:graphicData uri="http://schemas.openxmlformats.org/drawingml/2006/table">
            <a:tbl>
              <a:tblPr firstRow="1" bandRow="1"/>
              <a:tblGrid>
                <a:gridCol w="337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52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8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Total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Net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No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540 127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-90%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567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480 357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-80%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1 134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1 317 719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-70%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1 702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3 542 992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-60%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2 269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6 090 716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-50%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2 836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7 890 443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-40%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3 403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9 333 916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-30%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3 970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10 474 198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-20%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4 537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10 958 740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-10%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5 105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11 450 158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Recommended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5 672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24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11 584 149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+10%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6 239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11 484 570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+20%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6 806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11 229 692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+30% effort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7 373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10 877 419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571500" y="0"/>
          <a:ext cx="8572500" cy="6762750"/>
          <a:chOff x="571500" y="0"/>
          <a:chExt cx="8572500" cy="6762750"/>
        </a:xfrm>
      </p:grpSpPr>
      <p:sp>
        <p:nvSpPr>
          <p:cNvPr id="5" name="TextBox 4"/>
          <p:cNvSpPr txBox="1"/>
          <p:nvPr/>
        </p:nvSpPr>
        <p:spPr>
          <a:xfrm>
            <a:off x="2209800" y="1"/>
            <a:ext cx="7620000" cy="52322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r>
              <a:rPr lang="en-US" sz="2800" b="1" dirty="0">
                <a:solidFill>
                  <a:srgbClr val="205564">
                    <a:alpha val="100000"/>
                  </a:srgbClr>
                </a:solidFill>
                <a:latin typeface="Cambria"/>
              </a:rPr>
              <a:t>Sensitivity analysis</a:t>
            </a:r>
            <a:r>
              <a:rPr lang="en-US" sz="1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3125" y="6381750"/>
            <a:ext cx="7620000" cy="381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endParaRPr/>
          </a:p>
        </p:txBody>
      </p:sp>
      <p:pic>
        <p:nvPicPr>
          <p:cNvPr id="4" name="Sensitivity analysis" descr="Sensitivity analysi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295400"/>
            <a:ext cx="6622935" cy="4730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0211A4-2C62-4CA1-BAAE-D3EE41386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685800"/>
            <a:ext cx="4490884" cy="6004058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00054B1-6418-43A4-9AA0-2B81B6BF44CD}"/>
              </a:ext>
            </a:extLst>
          </p:cNvPr>
          <p:cNvSpPr/>
          <p:nvPr/>
        </p:nvSpPr>
        <p:spPr bwMode="auto">
          <a:xfrm>
            <a:off x="4719484" y="4737182"/>
            <a:ext cx="4569880" cy="1785104"/>
          </a:xfrm>
          <a:custGeom>
            <a:avLst/>
            <a:gdLst>
              <a:gd name="connsiteX0" fmla="*/ 0 w 4606239"/>
              <a:gd name="connsiteY0" fmla="*/ 0 h 1785104"/>
              <a:gd name="connsiteX1" fmla="*/ 855406 w 4606239"/>
              <a:gd name="connsiteY1" fmla="*/ 253672 h 1785104"/>
              <a:gd name="connsiteX2" fmla="*/ 643030 w 4606239"/>
              <a:gd name="connsiteY2" fmla="*/ 1286059 h 1785104"/>
              <a:gd name="connsiteX3" fmla="*/ 1191670 w 4606239"/>
              <a:gd name="connsiteY3" fmla="*/ 1781605 h 1785104"/>
              <a:gd name="connsiteX4" fmla="*/ 2182761 w 4606239"/>
              <a:gd name="connsiteY4" fmla="*/ 1510235 h 1785104"/>
              <a:gd name="connsiteX5" fmla="*/ 3580908 w 4606239"/>
              <a:gd name="connsiteY5" fmla="*/ 1569228 h 1785104"/>
              <a:gd name="connsiteX6" fmla="*/ 4489409 w 4606239"/>
              <a:gd name="connsiteY6" fmla="*/ 1533832 h 1785104"/>
              <a:gd name="connsiteX7" fmla="*/ 4566101 w 4606239"/>
              <a:gd name="connsiteY7" fmla="*/ 1327355 h 1785104"/>
              <a:gd name="connsiteX0" fmla="*/ 0 w 4569880"/>
              <a:gd name="connsiteY0" fmla="*/ 0 h 1785104"/>
              <a:gd name="connsiteX1" fmla="*/ 855406 w 4569880"/>
              <a:gd name="connsiteY1" fmla="*/ 253672 h 1785104"/>
              <a:gd name="connsiteX2" fmla="*/ 643030 w 4569880"/>
              <a:gd name="connsiteY2" fmla="*/ 1286059 h 1785104"/>
              <a:gd name="connsiteX3" fmla="*/ 1191670 w 4569880"/>
              <a:gd name="connsiteY3" fmla="*/ 1781605 h 1785104"/>
              <a:gd name="connsiteX4" fmla="*/ 2182761 w 4569880"/>
              <a:gd name="connsiteY4" fmla="*/ 1510235 h 1785104"/>
              <a:gd name="connsiteX5" fmla="*/ 3580908 w 4569880"/>
              <a:gd name="connsiteY5" fmla="*/ 1569228 h 1785104"/>
              <a:gd name="connsiteX6" fmla="*/ 4098470 w 4569880"/>
              <a:gd name="connsiteY6" fmla="*/ 1613345 h 1785104"/>
              <a:gd name="connsiteX7" fmla="*/ 4566101 w 4569880"/>
              <a:gd name="connsiteY7" fmla="*/ 1327355 h 178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69880" h="1785104">
                <a:moveTo>
                  <a:pt x="0" y="0"/>
                </a:moveTo>
                <a:cubicBezTo>
                  <a:pt x="374117" y="19664"/>
                  <a:pt x="748234" y="39329"/>
                  <a:pt x="855406" y="253672"/>
                </a:cubicBezTo>
                <a:cubicBezTo>
                  <a:pt x="962578" y="468015"/>
                  <a:pt x="586986" y="1031404"/>
                  <a:pt x="643030" y="1286059"/>
                </a:cubicBezTo>
                <a:cubicBezTo>
                  <a:pt x="699074" y="1540714"/>
                  <a:pt x="935048" y="1744242"/>
                  <a:pt x="1191670" y="1781605"/>
                </a:cubicBezTo>
                <a:cubicBezTo>
                  <a:pt x="1448292" y="1818968"/>
                  <a:pt x="1784555" y="1545631"/>
                  <a:pt x="2182761" y="1510235"/>
                </a:cubicBezTo>
                <a:cubicBezTo>
                  <a:pt x="2580967" y="1474839"/>
                  <a:pt x="3261623" y="1552043"/>
                  <a:pt x="3580908" y="1569228"/>
                </a:cubicBezTo>
                <a:cubicBezTo>
                  <a:pt x="3900193" y="1586413"/>
                  <a:pt x="3934271" y="1653657"/>
                  <a:pt x="4098470" y="1613345"/>
                </a:cubicBezTo>
                <a:cubicBezTo>
                  <a:pt x="4262669" y="1573033"/>
                  <a:pt x="4609854" y="1410437"/>
                  <a:pt x="4566101" y="1327355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sm" len="sm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83F0AB9-1A17-420F-B403-EB6F36769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618434"/>
              </p:ext>
            </p:extLst>
          </p:nvPr>
        </p:nvGraphicFramePr>
        <p:xfrm>
          <a:off x="8229600" y="279609"/>
          <a:ext cx="3810000" cy="727689"/>
        </p:xfrm>
        <a:graphic>
          <a:graphicData uri="http://schemas.openxmlformats.org/drawingml/2006/table">
            <a:tbl>
              <a:tblPr firstRow="1" bandRow="1"/>
              <a:tblGrid>
                <a:gridCol w="1270000">
                  <a:extLst>
                    <a:ext uri="{9D8B030D-6E8A-4147-A177-3AD203B41FA5}">
                      <a16:colId xmlns:a16="http://schemas.microsoft.com/office/drawing/2014/main" val="298135738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213969486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86850319"/>
                    </a:ext>
                  </a:extLst>
                </a:gridCol>
              </a:tblGrid>
              <a:tr h="408527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endParaRPr sz="2000" dirty="0"/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Total effort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Net margin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889787"/>
                  </a:ext>
                </a:extLst>
              </a:tr>
              <a:tr h="319162">
                <a:tc>
                  <a:txBody>
                    <a:bodyPr/>
                    <a:lstStyle/>
                    <a:p>
                      <a:pPr marL="19050" marR="19050" lvl="0" indent="0" algn="l" fontAlgn="ctr">
                        <a:lnSpc>
                          <a:spcPct val="100000"/>
                        </a:lnSpc>
                      </a:pPr>
                      <a:r>
                        <a:rPr lang="en-US" sz="14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Recommended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2F2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5 672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800" b="1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/>
                        </a:rPr>
                        <a:t>11 584 149</a:t>
                      </a:r>
                    </a:p>
                  </a:txBody>
                  <a:tcPr marL="0" marR="0" marT="19050" marB="190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133155"/>
                  </a:ext>
                </a:extLst>
              </a:tr>
            </a:tbl>
          </a:graphicData>
        </a:graphic>
      </p:graphicFrame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EB2EDE5-8C4B-4E24-A608-186BC64CE40B}"/>
              </a:ext>
            </a:extLst>
          </p:cNvPr>
          <p:cNvSpPr/>
          <p:nvPr/>
        </p:nvSpPr>
        <p:spPr bwMode="auto">
          <a:xfrm>
            <a:off x="9465532" y="1132819"/>
            <a:ext cx="1050068" cy="1034969"/>
          </a:xfrm>
          <a:custGeom>
            <a:avLst/>
            <a:gdLst>
              <a:gd name="connsiteX0" fmla="*/ 665755 w 990433"/>
              <a:gd name="connsiteY0" fmla="*/ 0 h 1133061"/>
              <a:gd name="connsiteX1" fmla="*/ 89285 w 990433"/>
              <a:gd name="connsiteY1" fmla="*/ 337931 h 1133061"/>
              <a:gd name="connsiteX2" fmla="*/ 95911 w 990433"/>
              <a:gd name="connsiteY2" fmla="*/ 828261 h 1133061"/>
              <a:gd name="connsiteX3" fmla="*/ 990433 w 990433"/>
              <a:gd name="connsiteY3" fmla="*/ 1133061 h 113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0433" h="1133061">
                <a:moveTo>
                  <a:pt x="665755" y="0"/>
                </a:moveTo>
                <a:cubicBezTo>
                  <a:pt x="425007" y="99944"/>
                  <a:pt x="184259" y="199888"/>
                  <a:pt x="89285" y="337931"/>
                </a:cubicBezTo>
                <a:cubicBezTo>
                  <a:pt x="-5689" y="475975"/>
                  <a:pt x="-54280" y="695739"/>
                  <a:pt x="95911" y="828261"/>
                </a:cubicBezTo>
                <a:cubicBezTo>
                  <a:pt x="246102" y="960783"/>
                  <a:pt x="618267" y="1046922"/>
                  <a:pt x="990433" y="1133061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sm" len="sm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576BDB-7AA3-4EF0-84FE-109C0C492079}"/>
              </a:ext>
            </a:extLst>
          </p:cNvPr>
          <p:cNvSpPr txBox="1"/>
          <p:nvPr/>
        </p:nvSpPr>
        <p:spPr>
          <a:xfrm>
            <a:off x="5217715" y="959397"/>
            <a:ext cx="137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fontAlgn="ctr">
              <a:lnSpc>
                <a:spcPct val="100000"/>
              </a:lnSpc>
            </a:pPr>
            <a:r>
              <a:rPr lang="en-US" sz="1800" b="1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Net margin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8D5F8D-E1F4-4630-A94A-2712EB370A42}"/>
              </a:ext>
            </a:extLst>
          </p:cNvPr>
          <p:cNvSpPr txBox="1"/>
          <p:nvPr/>
        </p:nvSpPr>
        <p:spPr>
          <a:xfrm>
            <a:off x="10643130" y="5992739"/>
            <a:ext cx="148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fontAlgn="ctr">
              <a:lnSpc>
                <a:spcPct val="100000"/>
              </a:lnSpc>
            </a:pPr>
            <a:r>
              <a:rPr lang="en-US" sz="1800" b="1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Total effort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349E4F7-9D36-4952-9254-C8FB96FD5DF4}"/>
              </a:ext>
            </a:extLst>
          </p:cNvPr>
          <p:cNvSpPr/>
          <p:nvPr/>
        </p:nvSpPr>
        <p:spPr bwMode="auto">
          <a:xfrm>
            <a:off x="9448800" y="609600"/>
            <a:ext cx="2590800" cy="52322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4D51717-12A0-4A4C-9F78-6F1ED026CA7A}"/>
              </a:ext>
            </a:extLst>
          </p:cNvPr>
          <p:cNvSpPr/>
          <p:nvPr/>
        </p:nvSpPr>
        <p:spPr bwMode="auto">
          <a:xfrm>
            <a:off x="0" y="5105400"/>
            <a:ext cx="5181600" cy="1091737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975D14-FF64-4740-91EB-D3E073842FB7}"/>
              </a:ext>
            </a:extLst>
          </p:cNvPr>
          <p:cNvSpPr txBox="1"/>
          <p:nvPr/>
        </p:nvSpPr>
        <p:spPr>
          <a:xfrm>
            <a:off x="6477000" y="3529436"/>
            <a:ext cx="6105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Base Scenario</a:t>
            </a:r>
            <a:r>
              <a:rPr lang="en-US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50C32C-1E2C-41A4-A0A3-462138FCD3F7}"/>
              </a:ext>
            </a:extLst>
          </p:cNvPr>
          <p:cNvSpPr txBox="1"/>
          <p:nvPr/>
        </p:nvSpPr>
        <p:spPr>
          <a:xfrm>
            <a:off x="6341241" y="2530779"/>
            <a:ext cx="6105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Constrained Optimization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09FE6B-86F4-44CC-BAF2-BE1341506B9F}"/>
              </a:ext>
            </a:extLst>
          </p:cNvPr>
          <p:cNvSpPr txBox="1"/>
          <p:nvPr/>
        </p:nvSpPr>
        <p:spPr>
          <a:xfrm>
            <a:off x="6400800" y="1832730"/>
            <a:ext cx="2888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Unconstrained optimization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utorial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Tuto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utorial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utorial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Price Optimization-OfficeStar</Template>
  <TotalTime>4921</TotalTime>
  <Words>3555</Words>
  <Application>Microsoft Office PowerPoint</Application>
  <PresentationFormat>Widescreen</PresentationFormat>
  <Paragraphs>882</Paragraphs>
  <Slides>71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6" baseType="lpstr">
      <vt:lpstr>inherit</vt:lpstr>
      <vt:lpstr>MathJax_Main</vt:lpstr>
      <vt:lpstr>SymbolMT</vt:lpstr>
      <vt:lpstr>TimesNewRoman</vt:lpstr>
      <vt:lpstr>Arial</vt:lpstr>
      <vt:lpstr>Calibri</vt:lpstr>
      <vt:lpstr>Cambria</vt:lpstr>
      <vt:lpstr>Cambria Math</vt:lpstr>
      <vt:lpstr>Georgia</vt:lpstr>
      <vt:lpstr>Nunito Sans</vt:lpstr>
      <vt:lpstr>Open Sans</vt:lpstr>
      <vt:lpstr>Times New Roman</vt:lpstr>
      <vt:lpstr>Wingdings</vt:lpstr>
      <vt:lpstr>Tutorial</vt:lpstr>
      <vt:lpstr>Worksheet</vt:lpstr>
      <vt:lpstr>PowerPoint Presentation</vt:lpstr>
      <vt:lpstr>OFFICESTAR: RESOURCE ALLOCATION</vt:lpstr>
      <vt:lpstr>Input Data</vt:lpstr>
      <vt:lpstr>Input Data</vt:lpstr>
      <vt:lpstr>Survey Managers Using Delphi Method</vt:lpstr>
      <vt:lpstr>Input Data Templates Generation</vt:lpstr>
      <vt:lpstr>RESOURCE ALLOCATION TEMPLATES Generated By Enginius</vt:lpstr>
      <vt:lpstr>Input Data </vt:lpstr>
      <vt:lpstr>Run the Model </vt:lpstr>
      <vt:lpstr>Resource Allocation</vt:lpstr>
      <vt:lpstr>Resource Allocation Requirements</vt:lpstr>
      <vt:lpstr>Input Data and Settings for Response </vt:lpstr>
      <vt:lpstr>Response Function Model Selection</vt:lpstr>
      <vt:lpstr>S-Curve</vt:lpstr>
      <vt:lpstr>PowerPoint Presentation</vt:lpstr>
      <vt:lpstr>Run sensitivity analysis</vt:lpstr>
      <vt:lpstr>Interpreting the results</vt:lpstr>
      <vt:lpstr>Resource Allocation: Basic Framework</vt:lpstr>
      <vt:lpstr>8 phenomena and Response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Calculating Cost, Revenue, and Profit </vt:lpstr>
      <vt:lpstr>Use Excel's Solver To Find Budget to Be Allocated to Optimize (Maximum) Profit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response model approach uses the following general structure</vt:lpstr>
      <vt:lpstr>Global Constraint and Optimization</vt:lpstr>
      <vt:lpstr>PowerPoint Presentation</vt:lpstr>
      <vt:lpstr>Optimization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Chen, Minder</cp:lastModifiedBy>
  <cp:revision>29</cp:revision>
  <dcterms:created xsi:type="dcterms:W3CDTF">2022-03-19T23:17:16Z</dcterms:created>
  <dcterms:modified xsi:type="dcterms:W3CDTF">2022-04-06T17:52:41Z</dcterms:modified>
  <cp:category/>
</cp:coreProperties>
</file>